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15" r:id="rId3"/>
    <p:sldId id="316" r:id="rId4"/>
    <p:sldId id="257" r:id="rId5"/>
    <p:sldId id="258" r:id="rId6"/>
    <p:sldId id="259" r:id="rId7"/>
    <p:sldId id="318" r:id="rId8"/>
    <p:sldId id="319" r:id="rId9"/>
    <p:sldId id="320" r:id="rId10"/>
    <p:sldId id="321" r:id="rId11"/>
    <p:sldId id="322" r:id="rId12"/>
    <p:sldId id="323" r:id="rId13"/>
    <p:sldId id="324" r:id="rId14"/>
    <p:sldId id="325" r:id="rId15"/>
    <p:sldId id="327" r:id="rId16"/>
    <p:sldId id="330" r:id="rId17"/>
    <p:sldId id="331" r:id="rId18"/>
    <p:sldId id="332" r:id="rId19"/>
    <p:sldId id="333" r:id="rId20"/>
    <p:sldId id="334" r:id="rId21"/>
    <p:sldId id="336" r:id="rId22"/>
    <p:sldId id="337" r:id="rId23"/>
    <p:sldId id="373" r:id="rId24"/>
    <p:sldId id="352" r:id="rId25"/>
    <p:sldId id="372" r:id="rId26"/>
    <p:sldId id="264" r:id="rId27"/>
    <p:sldId id="343" r:id="rId28"/>
    <p:sldId id="344" r:id="rId29"/>
    <p:sldId id="345" r:id="rId30"/>
    <p:sldId id="346" r:id="rId31"/>
    <p:sldId id="340" r:id="rId32"/>
    <p:sldId id="347" r:id="rId33"/>
    <p:sldId id="348" r:id="rId34"/>
    <p:sldId id="260" r:id="rId35"/>
    <p:sldId id="349" r:id="rId36"/>
    <p:sldId id="350" r:id="rId37"/>
    <p:sldId id="351" r:id="rId38"/>
    <p:sldId id="374" r:id="rId39"/>
    <p:sldId id="342" r:id="rId40"/>
    <p:sldId id="369" r:id="rId41"/>
    <p:sldId id="356" r:id="rId42"/>
    <p:sldId id="357" r:id="rId43"/>
    <p:sldId id="362" r:id="rId44"/>
    <p:sldId id="370" r:id="rId45"/>
    <p:sldId id="375" r:id="rId46"/>
    <p:sldId id="358" r:id="rId47"/>
    <p:sldId id="359" r:id="rId48"/>
    <p:sldId id="376" r:id="rId49"/>
    <p:sldId id="371" r:id="rId50"/>
    <p:sldId id="378" r:id="rId5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012138-3707-4F56-945E-8A36216F75DF}" v="15" dt="2020-05-22T17:04:22.121"/>
  </p1510:revLst>
</p1510:revInfo>
</file>

<file path=ppt/tableStyles.xml><?xml version="1.0" encoding="utf-8"?>
<a:tblStyleLst xmlns:a="http://schemas.openxmlformats.org/drawingml/2006/main" def="{5C22544A-7EE6-4342-B048-85BDC9FD1C3A}">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96" autoAdjust="0"/>
  </p:normalViewPr>
  <p:slideViewPr>
    <p:cSldViewPr snapToGrid="0">
      <p:cViewPr varScale="1">
        <p:scale>
          <a:sx n="78" d="100"/>
          <a:sy n="78" d="100"/>
        </p:scale>
        <p:origin x="806"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isna Lenka" userId="15d9eb4d8838af49" providerId="LiveId" clId="{95012138-3707-4F56-945E-8A36216F75DF}"/>
    <pc:docChg chg="undo custSel addSld modSld modMainMaster">
      <pc:chgData name="Sudisna Lenka" userId="15d9eb4d8838af49" providerId="LiveId" clId="{95012138-3707-4F56-945E-8A36216F75DF}" dt="2020-05-22T17:04:22.121" v="87"/>
      <pc:docMkLst>
        <pc:docMk/>
      </pc:docMkLst>
      <pc:sldChg chg="addSp delSp modSp mod setBg">
        <pc:chgData name="Sudisna Lenka" userId="15d9eb4d8838af49" providerId="LiveId" clId="{95012138-3707-4F56-945E-8A36216F75DF}" dt="2020-05-22T17:02:11.345" v="71"/>
        <pc:sldMkLst>
          <pc:docMk/>
          <pc:sldMk cId="2646642209" sldId="256"/>
        </pc:sldMkLst>
        <pc:spChg chg="del">
          <ac:chgData name="Sudisna Lenka" userId="15d9eb4d8838af49" providerId="LiveId" clId="{95012138-3707-4F56-945E-8A36216F75DF}" dt="2020-05-22T16:52:33.391" v="0" actId="478"/>
          <ac:spMkLst>
            <pc:docMk/>
            <pc:sldMk cId="2646642209" sldId="256"/>
            <ac:spMk id="2" creationId="{A6B80443-35AC-49AB-B652-5319B7FB4383}"/>
          </ac:spMkLst>
        </pc:spChg>
        <pc:spChg chg="del">
          <ac:chgData name="Sudisna Lenka" userId="15d9eb4d8838af49" providerId="LiveId" clId="{95012138-3707-4F56-945E-8A36216F75DF}" dt="2020-05-22T16:52:33.391" v="0" actId="478"/>
          <ac:spMkLst>
            <pc:docMk/>
            <pc:sldMk cId="2646642209" sldId="256"/>
            <ac:spMk id="3" creationId="{105851BC-4B78-400E-91A0-56FBBE601061}"/>
          </ac:spMkLst>
        </pc:spChg>
        <pc:spChg chg="add del mod">
          <ac:chgData name="Sudisna Lenka" userId="15d9eb4d8838af49" providerId="LiveId" clId="{95012138-3707-4F56-945E-8A36216F75DF}" dt="2020-05-22T17:02:06.416" v="69"/>
          <ac:spMkLst>
            <pc:docMk/>
            <pc:sldMk cId="2646642209" sldId="256"/>
            <ac:spMk id="4" creationId="{88FF5E09-3599-46AF-9BD3-75B82D9037D2}"/>
          </ac:spMkLst>
        </pc:spChg>
        <pc:spChg chg="del">
          <ac:chgData name="Sudisna Lenka" userId="15d9eb4d8838af49" providerId="LiveId" clId="{95012138-3707-4F56-945E-8A36216F75DF}" dt="2020-05-22T17:02:10.313" v="70" actId="478"/>
          <ac:spMkLst>
            <pc:docMk/>
            <pc:sldMk cId="2646642209" sldId="256"/>
            <ac:spMk id="6" creationId="{97B6E25A-B3C1-4D62-840D-97625EFFF734}"/>
          </ac:spMkLst>
        </pc:spChg>
        <pc:spChg chg="add del mod">
          <ac:chgData name="Sudisna Lenka" userId="15d9eb4d8838af49" providerId="LiveId" clId="{95012138-3707-4F56-945E-8A36216F75DF}" dt="2020-05-22T17:02:06.416" v="69"/>
          <ac:spMkLst>
            <pc:docMk/>
            <pc:sldMk cId="2646642209" sldId="256"/>
            <ac:spMk id="8" creationId="{77AE2EF3-C328-412A-81AA-6305F97D01AE}"/>
          </ac:spMkLst>
        </pc:spChg>
        <pc:spChg chg="add mod">
          <ac:chgData name="Sudisna Lenka" userId="15d9eb4d8838af49" providerId="LiveId" clId="{95012138-3707-4F56-945E-8A36216F75DF}" dt="2020-05-22T17:02:11.345" v="71"/>
          <ac:spMkLst>
            <pc:docMk/>
            <pc:sldMk cId="2646642209" sldId="256"/>
            <ac:spMk id="10" creationId="{B829BB81-B2A6-4436-9D4A-ABF9E32AD4A0}"/>
          </ac:spMkLst>
        </pc:spChg>
        <pc:spChg chg="add mod">
          <ac:chgData name="Sudisna Lenka" userId="15d9eb4d8838af49" providerId="LiveId" clId="{95012138-3707-4F56-945E-8A36216F75DF}" dt="2020-05-22T17:02:11.345" v="71"/>
          <ac:spMkLst>
            <pc:docMk/>
            <pc:sldMk cId="2646642209" sldId="256"/>
            <ac:spMk id="13" creationId="{CA789FB1-81CF-4F8E-A81A-925C37E2D119}"/>
          </ac:spMkLst>
        </pc:spChg>
        <pc:picChg chg="add del mod">
          <ac:chgData name="Sudisna Lenka" userId="15d9eb4d8838af49" providerId="LiveId" clId="{95012138-3707-4F56-945E-8A36216F75DF}" dt="2020-05-22T17:02:06.416" v="69"/>
          <ac:picMkLst>
            <pc:docMk/>
            <pc:sldMk cId="2646642209" sldId="256"/>
            <ac:picMk id="3" creationId="{B89F3F41-843F-4AF0-B77F-5859D31437FC}"/>
          </ac:picMkLst>
        </pc:picChg>
        <pc:picChg chg="add del mod">
          <ac:chgData name="Sudisna Lenka" userId="15d9eb4d8838af49" providerId="LiveId" clId="{95012138-3707-4F56-945E-8A36216F75DF}" dt="2020-05-22T16:52:51.398" v="4"/>
          <ac:picMkLst>
            <pc:docMk/>
            <pc:sldMk cId="2646642209" sldId="256"/>
            <ac:picMk id="4" creationId="{B1A70129-1C82-4FBC-A54E-278A0D8632C7}"/>
          </ac:picMkLst>
        </pc:picChg>
        <pc:picChg chg="add del mod">
          <ac:chgData name="Sudisna Lenka" userId="15d9eb4d8838af49" providerId="LiveId" clId="{95012138-3707-4F56-945E-8A36216F75DF}" dt="2020-05-22T16:53:41.927" v="56" actId="21"/>
          <ac:picMkLst>
            <pc:docMk/>
            <pc:sldMk cId="2646642209" sldId="256"/>
            <ac:picMk id="5" creationId="{9F0CFC7D-F2A1-4E4B-8248-5B4000817C50}"/>
          </ac:picMkLst>
        </pc:picChg>
        <pc:picChg chg="add del mod">
          <ac:chgData name="Sudisna Lenka" userId="15d9eb4d8838af49" providerId="LiveId" clId="{95012138-3707-4F56-945E-8A36216F75DF}" dt="2020-05-22T17:02:06.416" v="69"/>
          <ac:picMkLst>
            <pc:docMk/>
            <pc:sldMk cId="2646642209" sldId="256"/>
            <ac:picMk id="7" creationId="{B29D14B4-4FCE-4210-92A9-A4F28E89B16F}"/>
          </ac:picMkLst>
        </pc:picChg>
        <pc:picChg chg="add mod">
          <ac:chgData name="Sudisna Lenka" userId="15d9eb4d8838af49" providerId="LiveId" clId="{95012138-3707-4F56-945E-8A36216F75DF}" dt="2020-05-22T17:02:11.345" v="71"/>
          <ac:picMkLst>
            <pc:docMk/>
            <pc:sldMk cId="2646642209" sldId="256"/>
            <ac:picMk id="9" creationId="{DE9AB857-E6CB-481C-89AE-36DA18BB575C}"/>
          </ac:picMkLst>
        </pc:picChg>
        <pc:picChg chg="add mod">
          <ac:chgData name="Sudisna Lenka" userId="15d9eb4d8838af49" providerId="LiveId" clId="{95012138-3707-4F56-945E-8A36216F75DF}" dt="2020-05-22T17:02:11.345" v="71"/>
          <ac:picMkLst>
            <pc:docMk/>
            <pc:sldMk cId="2646642209" sldId="256"/>
            <ac:picMk id="12" creationId="{14DB45ED-618A-4DA0-9136-A295B2C38436}"/>
          </ac:picMkLst>
        </pc:picChg>
        <pc:cxnChg chg="add del mod">
          <ac:chgData name="Sudisna Lenka" userId="15d9eb4d8838af49" providerId="LiveId" clId="{95012138-3707-4F56-945E-8A36216F75DF}" dt="2020-05-22T17:02:06.416" v="69"/>
          <ac:cxnSpMkLst>
            <pc:docMk/>
            <pc:sldMk cId="2646642209" sldId="256"/>
            <ac:cxnSpMk id="5" creationId="{8C881FE1-A264-47E3-A75C-3239BF6EBA13}"/>
          </ac:cxnSpMkLst>
        </pc:cxnChg>
        <pc:cxnChg chg="add mod">
          <ac:chgData name="Sudisna Lenka" userId="15d9eb4d8838af49" providerId="LiveId" clId="{95012138-3707-4F56-945E-8A36216F75DF}" dt="2020-05-22T17:02:11.345" v="71"/>
          <ac:cxnSpMkLst>
            <pc:docMk/>
            <pc:sldMk cId="2646642209" sldId="256"/>
            <ac:cxnSpMk id="11" creationId="{E5B1840A-1ED5-46AB-9056-517DF9B06F0C}"/>
          </ac:cxnSpMkLst>
        </pc:cxnChg>
      </pc:sldChg>
      <pc:sldChg chg="addSp delSp modSp new mod">
        <pc:chgData name="Sudisna Lenka" userId="15d9eb4d8838af49" providerId="LiveId" clId="{95012138-3707-4F56-945E-8A36216F75DF}" dt="2020-05-22T16:54:46.208" v="67" actId="478"/>
        <pc:sldMkLst>
          <pc:docMk/>
          <pc:sldMk cId="3522805032" sldId="257"/>
        </pc:sldMkLst>
        <pc:spChg chg="del">
          <ac:chgData name="Sudisna Lenka" userId="15d9eb4d8838af49" providerId="LiveId" clId="{95012138-3707-4F56-945E-8A36216F75DF}" dt="2020-05-22T16:53:38.314" v="55" actId="478"/>
          <ac:spMkLst>
            <pc:docMk/>
            <pc:sldMk cId="3522805032" sldId="257"/>
            <ac:spMk id="2" creationId="{05B11738-ACC3-48DC-BDCD-58CA0647EE65}"/>
          </ac:spMkLst>
        </pc:spChg>
        <pc:spChg chg="del">
          <ac:chgData name="Sudisna Lenka" userId="15d9eb4d8838af49" providerId="LiveId" clId="{95012138-3707-4F56-945E-8A36216F75DF}" dt="2020-05-22T16:53:38.314" v="55" actId="478"/>
          <ac:spMkLst>
            <pc:docMk/>
            <pc:sldMk cId="3522805032" sldId="257"/>
            <ac:spMk id="3" creationId="{239BAD56-B710-4389-93EC-3BDDDA5E1628}"/>
          </ac:spMkLst>
        </pc:spChg>
        <pc:spChg chg="del mod">
          <ac:chgData name="Sudisna Lenka" userId="15d9eb4d8838af49" providerId="LiveId" clId="{95012138-3707-4F56-945E-8A36216F75DF}" dt="2020-05-22T16:54:46.208" v="67" actId="478"/>
          <ac:spMkLst>
            <pc:docMk/>
            <pc:sldMk cId="3522805032" sldId="257"/>
            <ac:spMk id="5" creationId="{4464B4E0-92CE-47D4-9569-514E5B95E419}"/>
          </ac:spMkLst>
        </pc:spChg>
        <pc:picChg chg="add del mod">
          <ac:chgData name="Sudisna Lenka" userId="15d9eb4d8838af49" providerId="LiveId" clId="{95012138-3707-4F56-945E-8A36216F75DF}" dt="2020-05-22T16:54:17.200" v="59" actId="21"/>
          <ac:picMkLst>
            <pc:docMk/>
            <pc:sldMk cId="3522805032" sldId="257"/>
            <ac:picMk id="4" creationId="{EBD0E20C-BC5E-4B79-8CB7-7F61B60CB866}"/>
          </ac:picMkLst>
        </pc:picChg>
        <pc:picChg chg="add del mod">
          <ac:chgData name="Sudisna Lenka" userId="15d9eb4d8838af49" providerId="LiveId" clId="{95012138-3707-4F56-945E-8A36216F75DF}" dt="2020-05-22T16:54:22.992" v="61"/>
          <ac:picMkLst>
            <pc:docMk/>
            <pc:sldMk cId="3522805032" sldId="257"/>
            <ac:picMk id="6" creationId="{9AEFA109-0837-4232-81B7-9BE899FE4D2F}"/>
          </ac:picMkLst>
        </pc:picChg>
        <pc:picChg chg="add del mod">
          <ac:chgData name="Sudisna Lenka" userId="15d9eb4d8838af49" providerId="LiveId" clId="{95012138-3707-4F56-945E-8A36216F75DF}" dt="2020-05-22T16:54:43.767" v="66" actId="21"/>
          <ac:picMkLst>
            <pc:docMk/>
            <pc:sldMk cId="3522805032" sldId="257"/>
            <ac:picMk id="7" creationId="{CB7AA4D2-25BB-4F43-9A46-B5F4148DD771}"/>
          </ac:picMkLst>
        </pc:picChg>
      </pc:sldChg>
      <pc:sldChg chg="add">
        <pc:chgData name="Sudisna Lenka" userId="15d9eb4d8838af49" providerId="LiveId" clId="{95012138-3707-4F56-945E-8A36216F75DF}" dt="2020-05-22T17:04:22.121" v="87"/>
        <pc:sldMkLst>
          <pc:docMk/>
          <pc:sldMk cId="495277464" sldId="258"/>
        </pc:sldMkLst>
      </pc:sldChg>
      <pc:sldMasterChg chg="addSp modSp mod setBg modSldLayout">
        <pc:chgData name="Sudisna Lenka" userId="15d9eb4d8838af49" providerId="LiveId" clId="{95012138-3707-4F56-945E-8A36216F75DF}" dt="2020-05-22T17:04:11.025" v="86" actId="1076"/>
        <pc:sldMasterMkLst>
          <pc:docMk/>
          <pc:sldMasterMk cId="358043386" sldId="2147483648"/>
        </pc:sldMasterMkLst>
        <pc:spChg chg="mod">
          <ac:chgData name="Sudisna Lenka" userId="15d9eb4d8838af49" providerId="LiveId" clId="{95012138-3707-4F56-945E-8A36216F75DF}" dt="2020-05-22T17:04:07.653" v="85" actId="1076"/>
          <ac:spMkLst>
            <pc:docMk/>
            <pc:sldMasterMk cId="358043386" sldId="2147483648"/>
            <ac:spMk id="6" creationId="{8531FD11-9B44-42D1-BABA-01FE92D45AFD}"/>
          </ac:spMkLst>
        </pc:spChg>
        <pc:picChg chg="add mod">
          <ac:chgData name="Sudisna Lenka" userId="15d9eb4d8838af49" providerId="LiveId" clId="{95012138-3707-4F56-945E-8A36216F75DF}" dt="2020-05-22T17:04:11.025" v="86" actId="1076"/>
          <ac:picMkLst>
            <pc:docMk/>
            <pc:sldMasterMk cId="358043386" sldId="2147483648"/>
            <ac:picMk id="7" creationId="{C2D1E80F-C8AC-4C91-B174-67975F66FEC9}"/>
          </ac:picMkLst>
        </pc:picChg>
        <pc:sldLayoutChg chg="setBg">
          <pc:chgData name="Sudisna Lenka" userId="15d9eb4d8838af49" providerId="LiveId" clId="{95012138-3707-4F56-945E-8A36216F75DF}" dt="2020-05-22T16:52:46.424" v="2"/>
          <pc:sldLayoutMkLst>
            <pc:docMk/>
            <pc:sldMasterMk cId="358043386" sldId="2147483648"/>
            <pc:sldLayoutMk cId="3353331885" sldId="2147483649"/>
          </pc:sldLayoutMkLst>
        </pc:sldLayoutChg>
        <pc:sldLayoutChg chg="modSp mod setBg">
          <pc:chgData name="Sudisna Lenka" userId="15d9eb4d8838af49" providerId="LiveId" clId="{95012138-3707-4F56-945E-8A36216F75DF}" dt="2020-05-22T17:03:55.814" v="80" actId="1076"/>
          <pc:sldLayoutMkLst>
            <pc:docMk/>
            <pc:sldMasterMk cId="358043386" sldId="2147483648"/>
            <pc:sldLayoutMk cId="428338918" sldId="2147483650"/>
          </pc:sldLayoutMkLst>
          <pc:spChg chg="mod">
            <ac:chgData name="Sudisna Lenka" userId="15d9eb4d8838af49" providerId="LiveId" clId="{95012138-3707-4F56-945E-8A36216F75DF}" dt="2020-05-22T17:03:55.814" v="80" actId="1076"/>
            <ac:spMkLst>
              <pc:docMk/>
              <pc:sldMasterMk cId="358043386" sldId="2147483648"/>
              <pc:sldLayoutMk cId="428338918" sldId="2147483650"/>
              <ac:spMk id="6" creationId="{DB2A2570-7DF7-45B1-954F-AEA071790863}"/>
            </ac:spMkLst>
          </pc:spChg>
        </pc:sldLayoutChg>
        <pc:sldLayoutChg chg="setBg">
          <pc:chgData name="Sudisna Lenka" userId="15d9eb4d8838af49" providerId="LiveId" clId="{95012138-3707-4F56-945E-8A36216F75DF}" dt="2020-05-22T16:52:46.424" v="2"/>
          <pc:sldLayoutMkLst>
            <pc:docMk/>
            <pc:sldMasterMk cId="358043386" sldId="2147483648"/>
            <pc:sldLayoutMk cId="2659610623" sldId="2147483651"/>
          </pc:sldLayoutMkLst>
        </pc:sldLayoutChg>
        <pc:sldLayoutChg chg="setBg">
          <pc:chgData name="Sudisna Lenka" userId="15d9eb4d8838af49" providerId="LiveId" clId="{95012138-3707-4F56-945E-8A36216F75DF}" dt="2020-05-22T16:52:46.424" v="2"/>
          <pc:sldLayoutMkLst>
            <pc:docMk/>
            <pc:sldMasterMk cId="358043386" sldId="2147483648"/>
            <pc:sldLayoutMk cId="1492436855" sldId="2147483652"/>
          </pc:sldLayoutMkLst>
        </pc:sldLayoutChg>
        <pc:sldLayoutChg chg="setBg">
          <pc:chgData name="Sudisna Lenka" userId="15d9eb4d8838af49" providerId="LiveId" clId="{95012138-3707-4F56-945E-8A36216F75DF}" dt="2020-05-22T16:52:46.424" v="2"/>
          <pc:sldLayoutMkLst>
            <pc:docMk/>
            <pc:sldMasterMk cId="358043386" sldId="2147483648"/>
            <pc:sldLayoutMk cId="172195627" sldId="2147483653"/>
          </pc:sldLayoutMkLst>
        </pc:sldLayoutChg>
        <pc:sldLayoutChg chg="setBg">
          <pc:chgData name="Sudisna Lenka" userId="15d9eb4d8838af49" providerId="LiveId" clId="{95012138-3707-4F56-945E-8A36216F75DF}" dt="2020-05-22T16:52:46.424" v="2"/>
          <pc:sldLayoutMkLst>
            <pc:docMk/>
            <pc:sldMasterMk cId="358043386" sldId="2147483648"/>
            <pc:sldLayoutMk cId="3920233193" sldId="2147483654"/>
          </pc:sldLayoutMkLst>
        </pc:sldLayoutChg>
        <pc:sldLayoutChg chg="setBg">
          <pc:chgData name="Sudisna Lenka" userId="15d9eb4d8838af49" providerId="LiveId" clId="{95012138-3707-4F56-945E-8A36216F75DF}" dt="2020-05-22T16:52:46.424" v="2"/>
          <pc:sldLayoutMkLst>
            <pc:docMk/>
            <pc:sldMasterMk cId="358043386" sldId="2147483648"/>
            <pc:sldLayoutMk cId="1290343265" sldId="2147483655"/>
          </pc:sldLayoutMkLst>
        </pc:sldLayoutChg>
        <pc:sldLayoutChg chg="setBg">
          <pc:chgData name="Sudisna Lenka" userId="15d9eb4d8838af49" providerId="LiveId" clId="{95012138-3707-4F56-945E-8A36216F75DF}" dt="2020-05-22T16:52:46.424" v="2"/>
          <pc:sldLayoutMkLst>
            <pc:docMk/>
            <pc:sldMasterMk cId="358043386" sldId="2147483648"/>
            <pc:sldLayoutMk cId="2461915833" sldId="2147483656"/>
          </pc:sldLayoutMkLst>
        </pc:sldLayoutChg>
        <pc:sldLayoutChg chg="setBg">
          <pc:chgData name="Sudisna Lenka" userId="15d9eb4d8838af49" providerId="LiveId" clId="{95012138-3707-4F56-945E-8A36216F75DF}" dt="2020-05-22T16:52:46.424" v="2"/>
          <pc:sldLayoutMkLst>
            <pc:docMk/>
            <pc:sldMasterMk cId="358043386" sldId="2147483648"/>
            <pc:sldLayoutMk cId="992020702" sldId="2147483657"/>
          </pc:sldLayoutMkLst>
        </pc:sldLayoutChg>
        <pc:sldLayoutChg chg="setBg">
          <pc:chgData name="Sudisna Lenka" userId="15d9eb4d8838af49" providerId="LiveId" clId="{95012138-3707-4F56-945E-8A36216F75DF}" dt="2020-05-22T16:52:46.424" v="2"/>
          <pc:sldLayoutMkLst>
            <pc:docMk/>
            <pc:sldMasterMk cId="358043386" sldId="2147483648"/>
            <pc:sldLayoutMk cId="1367610731" sldId="2147483658"/>
          </pc:sldLayoutMkLst>
        </pc:sldLayoutChg>
        <pc:sldLayoutChg chg="setBg">
          <pc:chgData name="Sudisna Lenka" userId="15d9eb4d8838af49" providerId="LiveId" clId="{95012138-3707-4F56-945E-8A36216F75DF}" dt="2020-05-22T16:52:46.424" v="2"/>
          <pc:sldLayoutMkLst>
            <pc:docMk/>
            <pc:sldMasterMk cId="358043386" sldId="2147483648"/>
            <pc:sldLayoutMk cId="623033599" sldId="214748365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vpavandijk\LEARNING\Ironhack\AMS_mini_project\data\demographi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vpavandijk\LEARNING\Ironhack\AMS_mini_project\data\business_activit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GB"/>
              <a:t>Relative population growth per stadsdeel (excluding Westpoort)</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NL"/>
        </a:p>
      </c:txPr>
    </c:title>
    <c:autoTitleDeleted val="0"/>
    <c:plotArea>
      <c:layout/>
      <c:lineChart>
        <c:grouping val="standard"/>
        <c:varyColors val="0"/>
        <c:ser>
          <c:idx val="0"/>
          <c:order val="0"/>
          <c:tx>
            <c:strRef>
              <c:f>Sheet2!$B$11</c:f>
              <c:strCache>
                <c:ptCount val="1"/>
                <c:pt idx="0">
                  <c:v>A Centrum</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Sheet2!$C$10:$Q$10</c:f>
              <c:numCache>
                <c:formatCode>General</c:formatCode>
                <c:ptCount val="1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numCache>
            </c:numRef>
          </c:cat>
          <c:val>
            <c:numRef>
              <c:f>Sheet2!$C$11:$Q$11</c:f>
              <c:numCache>
                <c:formatCode>0.00%</c:formatCode>
                <c:ptCount val="15"/>
                <c:pt idx="0">
                  <c:v>8.9943769763636133E-3</c:v>
                </c:pt>
                <c:pt idx="1">
                  <c:v>-1.4462709136139701E-2</c:v>
                </c:pt>
                <c:pt idx="2">
                  <c:v>6.1743670964389125E-3</c:v>
                </c:pt>
                <c:pt idx="3">
                  <c:v>-1.7216572180478866E-4</c:v>
                </c:pt>
                <c:pt idx="4">
                  <c:v>1.730563447843253E-2</c:v>
                </c:pt>
                <c:pt idx="5">
                  <c:v>1.5923104824084149E-2</c:v>
                </c:pt>
                <c:pt idx="6">
                  <c:v>6.0813786044961737E-3</c:v>
                </c:pt>
                <c:pt idx="7">
                  <c:v>1.2739832974520334E-2</c:v>
                </c:pt>
                <c:pt idx="8">
                  <c:v>5.6532149740115634E-3</c:v>
                </c:pt>
                <c:pt idx="9">
                  <c:v>3.7050372245902973E-3</c:v>
                </c:pt>
                <c:pt idx="10">
                  <c:v>9.3730472818162884E-4</c:v>
                </c:pt>
                <c:pt idx="11">
                  <c:v>-8.9018370154568256E-4</c:v>
                </c:pt>
                <c:pt idx="12">
                  <c:v>4.9640137927842451E-3</c:v>
                </c:pt>
                <c:pt idx="13">
                  <c:v>1.2665369425798206E-4</c:v>
                </c:pt>
                <c:pt idx="14">
                  <c:v>5.15760631806774E-3</c:v>
                </c:pt>
              </c:numCache>
            </c:numRef>
          </c:val>
          <c:smooth val="0"/>
          <c:extLst>
            <c:ext xmlns:c16="http://schemas.microsoft.com/office/drawing/2014/chart" uri="{C3380CC4-5D6E-409C-BE32-E72D297353CC}">
              <c16:uniqueId val="{00000000-D834-F345-8253-8A6FEF44B102}"/>
            </c:ext>
          </c:extLst>
        </c:ser>
        <c:ser>
          <c:idx val="2"/>
          <c:order val="1"/>
          <c:tx>
            <c:strRef>
              <c:f>Sheet2!$B$13</c:f>
              <c:strCache>
                <c:ptCount val="1"/>
                <c:pt idx="0">
                  <c:v>E West</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f>Sheet2!$C$10:$Q$10</c:f>
              <c:numCache>
                <c:formatCode>General</c:formatCode>
                <c:ptCount val="1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numCache>
            </c:numRef>
          </c:cat>
          <c:val>
            <c:numRef>
              <c:f>Sheet2!$C$13:$Q$13</c:f>
              <c:numCache>
                <c:formatCode>0.00%</c:formatCode>
                <c:ptCount val="15"/>
                <c:pt idx="0">
                  <c:v>-2.9111080548296889E-3</c:v>
                </c:pt>
                <c:pt idx="1">
                  <c:v>-5.5939983294635122E-3</c:v>
                </c:pt>
                <c:pt idx="2">
                  <c:v>-9.0932209267379231E-4</c:v>
                </c:pt>
                <c:pt idx="3">
                  <c:v>2.6456046710734366E-3</c:v>
                </c:pt>
                <c:pt idx="4">
                  <c:v>1.0023693765770201E-2</c:v>
                </c:pt>
                <c:pt idx="5">
                  <c:v>1.54156670094063E-2</c:v>
                </c:pt>
                <c:pt idx="6">
                  <c:v>1.3989003817910425E-2</c:v>
                </c:pt>
                <c:pt idx="7">
                  <c:v>2.5861048644810036E-2</c:v>
                </c:pt>
                <c:pt idx="8">
                  <c:v>1.7435823478511681E-2</c:v>
                </c:pt>
                <c:pt idx="9">
                  <c:v>1.2289330819713958E-2</c:v>
                </c:pt>
                <c:pt idx="10">
                  <c:v>7.9253948694970322E-3</c:v>
                </c:pt>
                <c:pt idx="11">
                  <c:v>-8.4743408074240787E-4</c:v>
                </c:pt>
                <c:pt idx="12">
                  <c:v>2.5583626479053407E-3</c:v>
                </c:pt>
                <c:pt idx="13">
                  <c:v>1.177449552735594E-2</c:v>
                </c:pt>
                <c:pt idx="14">
                  <c:v>1.0369547934314773E-2</c:v>
                </c:pt>
              </c:numCache>
            </c:numRef>
          </c:val>
          <c:smooth val="0"/>
          <c:extLst>
            <c:ext xmlns:c16="http://schemas.microsoft.com/office/drawing/2014/chart" uri="{C3380CC4-5D6E-409C-BE32-E72D297353CC}">
              <c16:uniqueId val="{00000001-D834-F345-8253-8A6FEF44B102}"/>
            </c:ext>
          </c:extLst>
        </c:ser>
        <c:ser>
          <c:idx val="3"/>
          <c:order val="2"/>
          <c:tx>
            <c:strRef>
              <c:f>Sheet2!$B$14</c:f>
              <c:strCache>
                <c:ptCount val="1"/>
                <c:pt idx="0">
                  <c:v>F Nieuw-West</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Sheet2!$C$10:$Q$10</c:f>
              <c:numCache>
                <c:formatCode>General</c:formatCode>
                <c:ptCount val="1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numCache>
            </c:numRef>
          </c:cat>
          <c:val>
            <c:numRef>
              <c:f>Sheet2!$C$14:$Q$14</c:f>
              <c:numCache>
                <c:formatCode>0.00%</c:formatCode>
                <c:ptCount val="15"/>
                <c:pt idx="0">
                  <c:v>5.4888955420956068E-3</c:v>
                </c:pt>
                <c:pt idx="1">
                  <c:v>-1.3055627662660904E-3</c:v>
                </c:pt>
                <c:pt idx="2">
                  <c:v>9.4872598561239075E-3</c:v>
                </c:pt>
                <c:pt idx="3">
                  <c:v>7.5502847449412337E-3</c:v>
                </c:pt>
                <c:pt idx="4">
                  <c:v>1.6610921116915329E-2</c:v>
                </c:pt>
                <c:pt idx="5">
                  <c:v>2.1670178551624709E-2</c:v>
                </c:pt>
                <c:pt idx="6">
                  <c:v>1.3018684960849869E-2</c:v>
                </c:pt>
                <c:pt idx="7">
                  <c:v>1.3801478729863915E-2</c:v>
                </c:pt>
                <c:pt idx="8">
                  <c:v>1.5304720364720224E-2</c:v>
                </c:pt>
                <c:pt idx="9">
                  <c:v>1.882170047678865E-2</c:v>
                </c:pt>
                <c:pt idx="10">
                  <c:v>1.7683803243847114E-2</c:v>
                </c:pt>
                <c:pt idx="11">
                  <c:v>1.5261350629530714E-2</c:v>
                </c:pt>
                <c:pt idx="12">
                  <c:v>2.7057497181510709E-2</c:v>
                </c:pt>
                <c:pt idx="13">
                  <c:v>1.4013262207843062E-2</c:v>
                </c:pt>
                <c:pt idx="14">
                  <c:v>1.367400167126687E-2</c:v>
                </c:pt>
              </c:numCache>
            </c:numRef>
          </c:val>
          <c:smooth val="0"/>
          <c:extLst>
            <c:ext xmlns:c16="http://schemas.microsoft.com/office/drawing/2014/chart" uri="{C3380CC4-5D6E-409C-BE32-E72D297353CC}">
              <c16:uniqueId val="{00000002-D834-F345-8253-8A6FEF44B102}"/>
            </c:ext>
          </c:extLst>
        </c:ser>
        <c:ser>
          <c:idx val="4"/>
          <c:order val="3"/>
          <c:tx>
            <c:strRef>
              <c:f>Sheet2!$B$15</c:f>
              <c:strCache>
                <c:ptCount val="1"/>
                <c:pt idx="0">
                  <c:v>K Zuid</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f>Sheet2!$C$10:$Q$10</c:f>
              <c:numCache>
                <c:formatCode>General</c:formatCode>
                <c:ptCount val="1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numCache>
            </c:numRef>
          </c:cat>
          <c:val>
            <c:numRef>
              <c:f>Sheet2!$C$15:$Q$15</c:f>
              <c:numCache>
                <c:formatCode>0.00%</c:formatCode>
                <c:ptCount val="15"/>
                <c:pt idx="0">
                  <c:v>-1.9734275683241926E-3</c:v>
                </c:pt>
                <c:pt idx="1">
                  <c:v>-4.7517224994060348E-4</c:v>
                </c:pt>
                <c:pt idx="2">
                  <c:v>2.8370534516205712E-4</c:v>
                </c:pt>
                <c:pt idx="3">
                  <c:v>1.3023747834485719E-2</c:v>
                </c:pt>
                <c:pt idx="4">
                  <c:v>1.2523363071591262E-2</c:v>
                </c:pt>
                <c:pt idx="5">
                  <c:v>1.5342879349515724E-2</c:v>
                </c:pt>
                <c:pt idx="6">
                  <c:v>1.2821928294359677E-2</c:v>
                </c:pt>
                <c:pt idx="7">
                  <c:v>2.1656504582022195E-3</c:v>
                </c:pt>
                <c:pt idx="8">
                  <c:v>1.1762061188823867E-2</c:v>
                </c:pt>
                <c:pt idx="9">
                  <c:v>1.3725335607749261E-2</c:v>
                </c:pt>
                <c:pt idx="10">
                  <c:v>1.2867829013419308E-2</c:v>
                </c:pt>
                <c:pt idx="11">
                  <c:v>8.1950048164849427E-3</c:v>
                </c:pt>
                <c:pt idx="12">
                  <c:v>7.7268195413758723E-3</c:v>
                </c:pt>
                <c:pt idx="13">
                  <c:v>2.8719048011652515E-3</c:v>
                </c:pt>
                <c:pt idx="14">
                  <c:v>2.2265459079511669E-3</c:v>
                </c:pt>
              </c:numCache>
            </c:numRef>
          </c:val>
          <c:smooth val="0"/>
          <c:extLst>
            <c:ext xmlns:c16="http://schemas.microsoft.com/office/drawing/2014/chart" uri="{C3380CC4-5D6E-409C-BE32-E72D297353CC}">
              <c16:uniqueId val="{00000003-D834-F345-8253-8A6FEF44B102}"/>
            </c:ext>
          </c:extLst>
        </c:ser>
        <c:ser>
          <c:idx val="5"/>
          <c:order val="4"/>
          <c:tx>
            <c:strRef>
              <c:f>Sheet2!$B$16</c:f>
              <c:strCache>
                <c:ptCount val="1"/>
                <c:pt idx="0">
                  <c:v>M Oost</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f>Sheet2!$C$10:$Q$10</c:f>
              <c:numCache>
                <c:formatCode>General</c:formatCode>
                <c:ptCount val="1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numCache>
            </c:numRef>
          </c:cat>
          <c:val>
            <c:numRef>
              <c:f>Sheet2!$C$16:$Q$16</c:f>
              <c:numCache>
                <c:formatCode>0.00%</c:formatCode>
                <c:ptCount val="15"/>
                <c:pt idx="0">
                  <c:v>1.2360976190004163E-2</c:v>
                </c:pt>
                <c:pt idx="1">
                  <c:v>3.2987692036542018E-2</c:v>
                </c:pt>
                <c:pt idx="2">
                  <c:v>2.1033574096191398E-2</c:v>
                </c:pt>
                <c:pt idx="3">
                  <c:v>4.3892793152427195E-2</c:v>
                </c:pt>
                <c:pt idx="4">
                  <c:v>3.7084797011872471E-2</c:v>
                </c:pt>
                <c:pt idx="5">
                  <c:v>3.1033743514985206E-2</c:v>
                </c:pt>
                <c:pt idx="6">
                  <c:v>1.6975231631651613E-2</c:v>
                </c:pt>
                <c:pt idx="7">
                  <c:v>4.6779799631977105E-3</c:v>
                </c:pt>
                <c:pt idx="8">
                  <c:v>2.6944084918638631E-2</c:v>
                </c:pt>
                <c:pt idx="9">
                  <c:v>2.00781565826708E-2</c:v>
                </c:pt>
                <c:pt idx="10">
                  <c:v>2.8992151682337399E-2</c:v>
                </c:pt>
                <c:pt idx="11">
                  <c:v>2.526789557547519E-2</c:v>
                </c:pt>
                <c:pt idx="12">
                  <c:v>1.2425699912349835E-2</c:v>
                </c:pt>
                <c:pt idx="13">
                  <c:v>2.0705108618155891E-2</c:v>
                </c:pt>
                <c:pt idx="14">
                  <c:v>1.2466143977191733E-2</c:v>
                </c:pt>
              </c:numCache>
            </c:numRef>
          </c:val>
          <c:smooth val="0"/>
          <c:extLst>
            <c:ext xmlns:c16="http://schemas.microsoft.com/office/drawing/2014/chart" uri="{C3380CC4-5D6E-409C-BE32-E72D297353CC}">
              <c16:uniqueId val="{00000004-D834-F345-8253-8A6FEF44B102}"/>
            </c:ext>
          </c:extLst>
        </c:ser>
        <c:ser>
          <c:idx val="6"/>
          <c:order val="5"/>
          <c:tx>
            <c:strRef>
              <c:f>Sheet2!$B$17</c:f>
              <c:strCache>
                <c:ptCount val="1"/>
                <c:pt idx="0">
                  <c:v>N Noord</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f>Sheet2!$C$10:$Q$10</c:f>
              <c:numCache>
                <c:formatCode>General</c:formatCode>
                <c:ptCount val="1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numCache>
            </c:numRef>
          </c:cat>
          <c:val>
            <c:numRef>
              <c:f>Sheet2!$C$17:$Q$17</c:f>
              <c:numCache>
                <c:formatCode>0.00%</c:formatCode>
                <c:ptCount val="15"/>
                <c:pt idx="0">
                  <c:v>-3.6881943735176297E-3</c:v>
                </c:pt>
                <c:pt idx="1">
                  <c:v>-1.9477413035059344E-3</c:v>
                </c:pt>
                <c:pt idx="2">
                  <c:v>-7.9088823710669574E-3</c:v>
                </c:pt>
                <c:pt idx="3">
                  <c:v>-2.8643736339583571E-3</c:v>
                </c:pt>
                <c:pt idx="4">
                  <c:v>-4.0839399637752219E-3</c:v>
                </c:pt>
                <c:pt idx="5">
                  <c:v>4.0311837547928227E-3</c:v>
                </c:pt>
                <c:pt idx="6">
                  <c:v>7.6954139025093744E-3</c:v>
                </c:pt>
                <c:pt idx="7">
                  <c:v>1.2502576080236312E-2</c:v>
                </c:pt>
                <c:pt idx="8">
                  <c:v>1.6645181717438996E-2</c:v>
                </c:pt>
                <c:pt idx="9">
                  <c:v>1.5772028563165973E-2</c:v>
                </c:pt>
                <c:pt idx="10">
                  <c:v>1.7443388375454425E-2</c:v>
                </c:pt>
                <c:pt idx="11">
                  <c:v>1.9899480181237019E-2</c:v>
                </c:pt>
                <c:pt idx="12">
                  <c:v>1.5923432454677838E-2</c:v>
                </c:pt>
                <c:pt idx="13">
                  <c:v>9.6078940534925997E-3</c:v>
                </c:pt>
                <c:pt idx="14">
                  <c:v>2.0967078189300412E-2</c:v>
                </c:pt>
              </c:numCache>
            </c:numRef>
          </c:val>
          <c:smooth val="0"/>
          <c:extLst>
            <c:ext xmlns:c16="http://schemas.microsoft.com/office/drawing/2014/chart" uri="{C3380CC4-5D6E-409C-BE32-E72D297353CC}">
              <c16:uniqueId val="{00000005-D834-F345-8253-8A6FEF44B102}"/>
            </c:ext>
          </c:extLst>
        </c:ser>
        <c:ser>
          <c:idx val="7"/>
          <c:order val="6"/>
          <c:tx>
            <c:strRef>
              <c:f>Sheet2!$B$18</c:f>
              <c:strCache>
                <c:ptCount val="1"/>
                <c:pt idx="0">
                  <c:v>T Zuidoost</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f>Sheet2!$C$10:$Q$10</c:f>
              <c:numCache>
                <c:formatCode>General</c:formatCode>
                <c:ptCount val="1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numCache>
            </c:numRef>
          </c:cat>
          <c:val>
            <c:numRef>
              <c:f>Sheet2!$C$18:$Q$18</c:f>
              <c:numCache>
                <c:formatCode>0.00%</c:formatCode>
                <c:ptCount val="15"/>
                <c:pt idx="0">
                  <c:v>-2.0397268777157047E-2</c:v>
                </c:pt>
                <c:pt idx="1">
                  <c:v>-1.2546415400408075E-2</c:v>
                </c:pt>
                <c:pt idx="2">
                  <c:v>1.2898340541858644E-2</c:v>
                </c:pt>
                <c:pt idx="3">
                  <c:v>1.9867717493221155E-2</c:v>
                </c:pt>
                <c:pt idx="4">
                  <c:v>1.2647533855137285E-2</c:v>
                </c:pt>
                <c:pt idx="5">
                  <c:v>6.134367178681847E-3</c:v>
                </c:pt>
                <c:pt idx="6">
                  <c:v>1.0462393912788996E-2</c:v>
                </c:pt>
                <c:pt idx="7">
                  <c:v>1.058335143484662E-2</c:v>
                </c:pt>
                <c:pt idx="8">
                  <c:v>3.9167452802025245E-3</c:v>
                </c:pt>
                <c:pt idx="9">
                  <c:v>5.8997751900179609E-3</c:v>
                </c:pt>
                <c:pt idx="10">
                  <c:v>1.7619165868482979E-2</c:v>
                </c:pt>
                <c:pt idx="11">
                  <c:v>2.0881508767444833E-2</c:v>
                </c:pt>
                <c:pt idx="12">
                  <c:v>1.6504655451089307E-3</c:v>
                </c:pt>
                <c:pt idx="13">
                  <c:v>6.9432607188718055E-3</c:v>
                </c:pt>
                <c:pt idx="14">
                  <c:v>1.3892337207990069E-2</c:v>
                </c:pt>
              </c:numCache>
            </c:numRef>
          </c:val>
          <c:smooth val="0"/>
          <c:extLst>
            <c:ext xmlns:c16="http://schemas.microsoft.com/office/drawing/2014/chart" uri="{C3380CC4-5D6E-409C-BE32-E72D297353CC}">
              <c16:uniqueId val="{00000006-D834-F345-8253-8A6FEF44B102}"/>
            </c:ext>
          </c:extLst>
        </c:ser>
        <c:dLbls>
          <c:showLegendKey val="0"/>
          <c:showVal val="0"/>
          <c:showCatName val="0"/>
          <c:showSerName val="0"/>
          <c:showPercent val="0"/>
          <c:showBubbleSize val="0"/>
        </c:dLbls>
        <c:smooth val="0"/>
        <c:axId val="593710943"/>
        <c:axId val="593712575"/>
      </c:lineChart>
      <c:catAx>
        <c:axId val="59371094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NL"/>
          </a:p>
        </c:txPr>
        <c:crossAx val="593712575"/>
        <c:crosses val="autoZero"/>
        <c:auto val="1"/>
        <c:lblAlgn val="ctr"/>
        <c:lblOffset val="100"/>
        <c:noMultiLvlLbl val="0"/>
      </c:catAx>
      <c:valAx>
        <c:axId val="593712575"/>
        <c:scaling>
          <c:orientation val="minMax"/>
          <c:max val="4.5000000000000012E-2"/>
          <c:min val="-5.000000000000001E-3"/>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NL"/>
          </a:p>
        </c:txPr>
        <c:crossAx val="593710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nl-NL"/>
              <a:t>Growth in number of companies per 1000 inhabitants (excluding Westpoort) </a:t>
            </a:r>
            <a:endParaRPr lang="en-GB"/>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NL"/>
        </a:p>
      </c:txPr>
    </c:title>
    <c:autoTitleDeleted val="0"/>
    <c:plotArea>
      <c:layout/>
      <c:lineChart>
        <c:grouping val="standard"/>
        <c:varyColors val="0"/>
        <c:ser>
          <c:idx val="0"/>
          <c:order val="0"/>
          <c:tx>
            <c:strRef>
              <c:f>Sheet3!$B$12</c:f>
              <c:strCache>
                <c:ptCount val="1"/>
                <c:pt idx="0">
                  <c:v>A Centrum</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Sheet3!$C$11:$M$11</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Sheet3!$C$12:$M$12</c:f>
              <c:numCache>
                <c:formatCode>0.00%</c:formatCode>
                <c:ptCount val="11"/>
                <c:pt idx="0">
                  <c:v>3.5514018691588788E-2</c:v>
                </c:pt>
                <c:pt idx="1">
                  <c:v>-9.9277978339350186E-3</c:v>
                </c:pt>
                <c:pt idx="2">
                  <c:v>-9.1157702825888781E-3</c:v>
                </c:pt>
                <c:pt idx="3">
                  <c:v>1.2879484820607176E-2</c:v>
                </c:pt>
                <c:pt idx="4">
                  <c:v>8.1743869209809257E-3</c:v>
                </c:pt>
                <c:pt idx="5">
                  <c:v>-2.7027027027027029E-3</c:v>
                </c:pt>
                <c:pt idx="6">
                  <c:v>2.7100271002710027E-3</c:v>
                </c:pt>
                <c:pt idx="7">
                  <c:v>3.5135135135135137E-2</c:v>
                </c:pt>
                <c:pt idx="8">
                  <c:v>3.3072236727589209E-2</c:v>
                </c:pt>
                <c:pt idx="9">
                  <c:v>2.1903959561920809E-2</c:v>
                </c:pt>
                <c:pt idx="10">
                  <c:v>-1.5663643858202802E-2</c:v>
                </c:pt>
              </c:numCache>
            </c:numRef>
          </c:val>
          <c:smooth val="0"/>
          <c:extLst>
            <c:ext xmlns:c16="http://schemas.microsoft.com/office/drawing/2014/chart" uri="{C3380CC4-5D6E-409C-BE32-E72D297353CC}">
              <c16:uniqueId val="{00000000-E4C5-E74E-A151-17DBE8541737}"/>
            </c:ext>
          </c:extLst>
        </c:ser>
        <c:ser>
          <c:idx val="2"/>
          <c:order val="1"/>
          <c:tx>
            <c:strRef>
              <c:f>Sheet3!$B$14</c:f>
              <c:strCache>
                <c:ptCount val="1"/>
                <c:pt idx="0">
                  <c:v>E West</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f>Sheet3!$C$11:$M$11</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Sheet3!$C$14:$M$14</c:f>
              <c:numCache>
                <c:formatCode>0.00%</c:formatCode>
                <c:ptCount val="11"/>
                <c:pt idx="0">
                  <c:v>2.5396825396825397E-2</c:v>
                </c:pt>
                <c:pt idx="1">
                  <c:v>5.8823529411764705E-2</c:v>
                </c:pt>
                <c:pt idx="2">
                  <c:v>5.8479532163742687E-3</c:v>
                </c:pt>
                <c:pt idx="3">
                  <c:v>-1.7441860465116279E-2</c:v>
                </c:pt>
                <c:pt idx="4">
                  <c:v>1.1834319526627219E-2</c:v>
                </c:pt>
                <c:pt idx="5">
                  <c:v>-5.8479532163742687E-3</c:v>
                </c:pt>
                <c:pt idx="6">
                  <c:v>2.9411764705882353E-3</c:v>
                </c:pt>
                <c:pt idx="7">
                  <c:v>-2.6392961876832845E-2</c:v>
                </c:pt>
                <c:pt idx="8">
                  <c:v>1.2048192771084338E-2</c:v>
                </c:pt>
                <c:pt idx="9">
                  <c:v>2.6785714285714284E-2</c:v>
                </c:pt>
                <c:pt idx="10">
                  <c:v>2.8985507246376812E-3</c:v>
                </c:pt>
              </c:numCache>
            </c:numRef>
          </c:val>
          <c:smooth val="0"/>
          <c:extLst>
            <c:ext xmlns:c16="http://schemas.microsoft.com/office/drawing/2014/chart" uri="{C3380CC4-5D6E-409C-BE32-E72D297353CC}">
              <c16:uniqueId val="{00000001-E4C5-E74E-A151-17DBE8541737}"/>
            </c:ext>
          </c:extLst>
        </c:ser>
        <c:ser>
          <c:idx val="3"/>
          <c:order val="2"/>
          <c:tx>
            <c:strRef>
              <c:f>Sheet3!$B$15</c:f>
              <c:strCache>
                <c:ptCount val="1"/>
                <c:pt idx="0">
                  <c:v>F Nieuw-West</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Sheet3!$C$11:$M$11</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Sheet3!$C$15:$M$15</c:f>
              <c:numCache>
                <c:formatCode>0.00%</c:formatCode>
                <c:ptCount val="11"/>
                <c:pt idx="0">
                  <c:v>3.8617886178861791E-2</c:v>
                </c:pt>
                <c:pt idx="1">
                  <c:v>2.9354207436399216E-2</c:v>
                </c:pt>
                <c:pt idx="2">
                  <c:v>-1.9011406844106463E-2</c:v>
                </c:pt>
                <c:pt idx="3">
                  <c:v>0</c:v>
                </c:pt>
                <c:pt idx="4">
                  <c:v>-1.7441860465116279E-2</c:v>
                </c:pt>
                <c:pt idx="5">
                  <c:v>-3.5502958579881658E-2</c:v>
                </c:pt>
                <c:pt idx="6">
                  <c:v>-2.6584867075664622E-2</c:v>
                </c:pt>
                <c:pt idx="7">
                  <c:v>1.2605042016806723E-2</c:v>
                </c:pt>
                <c:pt idx="8">
                  <c:v>4.9792531120331947E-2</c:v>
                </c:pt>
                <c:pt idx="9">
                  <c:v>2.3715415019762844E-2</c:v>
                </c:pt>
                <c:pt idx="10">
                  <c:v>-3.8610038610038611E-3</c:v>
                </c:pt>
              </c:numCache>
            </c:numRef>
          </c:val>
          <c:smooth val="0"/>
          <c:extLst>
            <c:ext xmlns:c16="http://schemas.microsoft.com/office/drawing/2014/chart" uri="{C3380CC4-5D6E-409C-BE32-E72D297353CC}">
              <c16:uniqueId val="{00000002-E4C5-E74E-A151-17DBE8541737}"/>
            </c:ext>
          </c:extLst>
        </c:ser>
        <c:ser>
          <c:idx val="4"/>
          <c:order val="3"/>
          <c:tx>
            <c:strRef>
              <c:f>Sheet3!$B$16</c:f>
              <c:strCache>
                <c:ptCount val="1"/>
                <c:pt idx="0">
                  <c:v>K Zuid</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f>Sheet3!$C$11:$M$11</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Sheet3!$C$16:$M$16</c:f>
              <c:numCache>
                <c:formatCode>0.00%</c:formatCode>
                <c:ptCount val="11"/>
                <c:pt idx="0">
                  <c:v>6.2893081761006289E-2</c:v>
                </c:pt>
                <c:pt idx="1">
                  <c:v>1.3313609467455622E-2</c:v>
                </c:pt>
                <c:pt idx="2">
                  <c:v>1.167883211678832E-2</c:v>
                </c:pt>
                <c:pt idx="3">
                  <c:v>-1.0101010101010102E-2</c:v>
                </c:pt>
                <c:pt idx="4">
                  <c:v>1.4577259475218658E-2</c:v>
                </c:pt>
                <c:pt idx="5">
                  <c:v>-2.0114942528735632E-2</c:v>
                </c:pt>
                <c:pt idx="6">
                  <c:v>2.932551319648094E-2</c:v>
                </c:pt>
                <c:pt idx="7">
                  <c:v>2.2792022792022793E-2</c:v>
                </c:pt>
                <c:pt idx="8">
                  <c:v>1.8105849582172703E-2</c:v>
                </c:pt>
                <c:pt idx="9">
                  <c:v>4.9247606019151846E-2</c:v>
                </c:pt>
                <c:pt idx="10">
                  <c:v>4.0417209908735333E-2</c:v>
                </c:pt>
              </c:numCache>
            </c:numRef>
          </c:val>
          <c:smooth val="0"/>
          <c:extLst>
            <c:ext xmlns:c16="http://schemas.microsoft.com/office/drawing/2014/chart" uri="{C3380CC4-5D6E-409C-BE32-E72D297353CC}">
              <c16:uniqueId val="{00000003-E4C5-E74E-A151-17DBE8541737}"/>
            </c:ext>
          </c:extLst>
        </c:ser>
        <c:ser>
          <c:idx val="5"/>
          <c:order val="4"/>
          <c:tx>
            <c:strRef>
              <c:f>Sheet3!$B$17</c:f>
              <c:strCache>
                <c:ptCount val="1"/>
                <c:pt idx="0">
                  <c:v>M Oost</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f>Sheet3!$C$11:$M$11</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Sheet3!$C$17:$M$17</c:f>
              <c:numCache>
                <c:formatCode>0.00%</c:formatCode>
                <c:ptCount val="11"/>
                <c:pt idx="0">
                  <c:v>-2.5974025974025976E-2</c:v>
                </c:pt>
                <c:pt idx="1">
                  <c:v>0.02</c:v>
                </c:pt>
                <c:pt idx="2">
                  <c:v>-3.2679738562091505E-2</c:v>
                </c:pt>
                <c:pt idx="3">
                  <c:v>4.0540540540540543E-2</c:v>
                </c:pt>
                <c:pt idx="4">
                  <c:v>4.3290043290043288E-2</c:v>
                </c:pt>
                <c:pt idx="5">
                  <c:v>-3.7344398340248962E-2</c:v>
                </c:pt>
                <c:pt idx="6">
                  <c:v>-1.9396551724137932E-2</c:v>
                </c:pt>
                <c:pt idx="7">
                  <c:v>2.1978021978021978E-3</c:v>
                </c:pt>
                <c:pt idx="8">
                  <c:v>1.0964912280701754E-2</c:v>
                </c:pt>
                <c:pt idx="9">
                  <c:v>-3.2537960954446853E-2</c:v>
                </c:pt>
                <c:pt idx="10">
                  <c:v>2.242152466367713E-3</c:v>
                </c:pt>
              </c:numCache>
            </c:numRef>
          </c:val>
          <c:smooth val="0"/>
          <c:extLst>
            <c:ext xmlns:c16="http://schemas.microsoft.com/office/drawing/2014/chart" uri="{C3380CC4-5D6E-409C-BE32-E72D297353CC}">
              <c16:uniqueId val="{00000004-E4C5-E74E-A151-17DBE8541737}"/>
            </c:ext>
          </c:extLst>
        </c:ser>
        <c:ser>
          <c:idx val="6"/>
          <c:order val="5"/>
          <c:tx>
            <c:strRef>
              <c:f>Sheet3!$B$18</c:f>
              <c:strCache>
                <c:ptCount val="1"/>
                <c:pt idx="0">
                  <c:v>N Noord</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f>Sheet3!$C$11:$M$11</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Sheet3!$C$18:$M$18</c:f>
              <c:numCache>
                <c:formatCode>0.00%</c:formatCode>
                <c:ptCount val="11"/>
                <c:pt idx="0">
                  <c:v>2.9900332225913623E-2</c:v>
                </c:pt>
                <c:pt idx="1">
                  <c:v>4.5161290322580643E-2</c:v>
                </c:pt>
                <c:pt idx="2">
                  <c:v>4.0123456790123455E-2</c:v>
                </c:pt>
                <c:pt idx="3">
                  <c:v>-2.967359050445104E-3</c:v>
                </c:pt>
                <c:pt idx="4">
                  <c:v>1.7857142857142856E-2</c:v>
                </c:pt>
                <c:pt idx="5">
                  <c:v>-4.9707602339181284E-2</c:v>
                </c:pt>
                <c:pt idx="6">
                  <c:v>1.5384615384615385E-2</c:v>
                </c:pt>
                <c:pt idx="7">
                  <c:v>0</c:v>
                </c:pt>
                <c:pt idx="8">
                  <c:v>3.3333333333333333E-2</c:v>
                </c:pt>
                <c:pt idx="9">
                  <c:v>2.932551319648094E-2</c:v>
                </c:pt>
                <c:pt idx="10">
                  <c:v>1.9943019943019943E-2</c:v>
                </c:pt>
              </c:numCache>
            </c:numRef>
          </c:val>
          <c:smooth val="0"/>
          <c:extLst>
            <c:ext xmlns:c16="http://schemas.microsoft.com/office/drawing/2014/chart" uri="{C3380CC4-5D6E-409C-BE32-E72D297353CC}">
              <c16:uniqueId val="{00000005-E4C5-E74E-A151-17DBE8541737}"/>
            </c:ext>
          </c:extLst>
        </c:ser>
        <c:ser>
          <c:idx val="7"/>
          <c:order val="6"/>
          <c:tx>
            <c:strRef>
              <c:f>Sheet3!$B$19</c:f>
              <c:strCache>
                <c:ptCount val="1"/>
                <c:pt idx="0">
                  <c:v>T Zuidoost</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f>Sheet3!$C$11:$M$11</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Sheet3!$C$19:$M$19</c:f>
              <c:numCache>
                <c:formatCode>0.00%</c:formatCode>
                <c:ptCount val="11"/>
                <c:pt idx="0">
                  <c:v>9.0909090909090905E-3</c:v>
                </c:pt>
                <c:pt idx="1">
                  <c:v>-3.3462033462033462E-2</c:v>
                </c:pt>
                <c:pt idx="2">
                  <c:v>1.5978695073235686E-2</c:v>
                </c:pt>
                <c:pt idx="3">
                  <c:v>-5.2424639580602884E-3</c:v>
                </c:pt>
                <c:pt idx="4">
                  <c:v>-1.5810276679841896E-2</c:v>
                </c:pt>
                <c:pt idx="5">
                  <c:v>7.2289156626506021E-2</c:v>
                </c:pt>
                <c:pt idx="6">
                  <c:v>3.495630461922597E-2</c:v>
                </c:pt>
                <c:pt idx="7">
                  <c:v>5.6694813027744269E-2</c:v>
                </c:pt>
                <c:pt idx="8">
                  <c:v>-2.2831050228310501E-3</c:v>
                </c:pt>
                <c:pt idx="9">
                  <c:v>4.8054919908466817E-2</c:v>
                </c:pt>
                <c:pt idx="10">
                  <c:v>2.074235807860262E-2</c:v>
                </c:pt>
              </c:numCache>
            </c:numRef>
          </c:val>
          <c:smooth val="0"/>
          <c:extLst>
            <c:ext xmlns:c16="http://schemas.microsoft.com/office/drawing/2014/chart" uri="{C3380CC4-5D6E-409C-BE32-E72D297353CC}">
              <c16:uniqueId val="{00000006-E4C5-E74E-A151-17DBE8541737}"/>
            </c:ext>
          </c:extLst>
        </c:ser>
        <c:dLbls>
          <c:showLegendKey val="0"/>
          <c:showVal val="0"/>
          <c:showCatName val="0"/>
          <c:showSerName val="0"/>
          <c:showPercent val="0"/>
          <c:showBubbleSize val="0"/>
        </c:dLbls>
        <c:smooth val="0"/>
        <c:axId val="625273247"/>
        <c:axId val="625274879"/>
      </c:lineChart>
      <c:catAx>
        <c:axId val="62527324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NL"/>
          </a:p>
        </c:txPr>
        <c:crossAx val="625274879"/>
        <c:crosses val="autoZero"/>
        <c:auto val="1"/>
        <c:lblAlgn val="ctr"/>
        <c:lblOffset val="100"/>
        <c:noMultiLvlLbl val="0"/>
      </c:catAx>
      <c:valAx>
        <c:axId val="625274879"/>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NL"/>
          </a:p>
        </c:txPr>
        <c:crossAx val="625273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all" baseline="0">
                <a:solidFill>
                  <a:schemeClr val="lt1"/>
                </a:solidFill>
                <a:latin typeface="+mn-lt"/>
                <a:ea typeface="+mn-ea"/>
                <a:cs typeface="+mn-cs"/>
              </a:defRPr>
            </a:pPr>
            <a:r>
              <a:rPr lang="en-GB" dirty="0"/>
              <a:t>Solar</a:t>
            </a:r>
            <a:r>
              <a:rPr lang="en-GB" baseline="0" dirty="0"/>
              <a:t> PANELS</a:t>
            </a:r>
            <a:endParaRPr lang="en-GB" dirty="0"/>
          </a:p>
        </c:rich>
      </c:tx>
      <c:overlay val="0"/>
      <c:spPr>
        <a:noFill/>
        <a:ln>
          <a:noFill/>
        </a:ln>
        <a:effectLst/>
      </c:spPr>
      <c:txPr>
        <a:bodyPr rot="0" spcFirstLastPara="1" vertOverflow="ellipsis" vert="horz" wrap="square" anchor="ctr" anchorCtr="1"/>
        <a:lstStyle/>
        <a:p>
          <a:pPr>
            <a:defRPr sz="2200" b="0" i="0" u="none" strike="noStrike" kern="1200" cap="all" baseline="0">
              <a:solidFill>
                <a:schemeClr val="lt1"/>
              </a:solidFill>
              <a:latin typeface="+mn-lt"/>
              <a:ea typeface="+mn-ea"/>
              <a:cs typeface="+mn-cs"/>
            </a:defRPr>
          </a:pPr>
          <a:endParaRPr lang="en-NL"/>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Objects(Mixed/Non Resendential)</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N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Sheet1!$A$2:$A$9</c:f>
              <c:strCache>
                <c:ptCount val="8"/>
                <c:pt idx="0">
                  <c:v>Noord</c:v>
                </c:pt>
                <c:pt idx="1">
                  <c:v>Westpoort</c:v>
                </c:pt>
                <c:pt idx="2">
                  <c:v>Nieuw West</c:v>
                </c:pt>
                <c:pt idx="3">
                  <c:v>Zuid</c:v>
                </c:pt>
                <c:pt idx="4">
                  <c:v>West</c:v>
                </c:pt>
                <c:pt idx="5">
                  <c:v>Centrum</c:v>
                </c:pt>
                <c:pt idx="6">
                  <c:v>Oost</c:v>
                </c:pt>
                <c:pt idx="7">
                  <c:v>Zuidoost</c:v>
                </c:pt>
              </c:strCache>
            </c:strRef>
          </c:cat>
          <c:val>
            <c:numRef>
              <c:f>Sheet1!$B$2:$B$9</c:f>
              <c:numCache>
                <c:formatCode>General</c:formatCode>
                <c:ptCount val="8"/>
                <c:pt idx="0">
                  <c:v>151</c:v>
                </c:pt>
                <c:pt idx="1">
                  <c:v>19</c:v>
                </c:pt>
                <c:pt idx="2">
                  <c:v>250</c:v>
                </c:pt>
                <c:pt idx="3">
                  <c:v>118</c:v>
                </c:pt>
                <c:pt idx="4">
                  <c:v>174</c:v>
                </c:pt>
                <c:pt idx="5">
                  <c:v>89</c:v>
                </c:pt>
                <c:pt idx="6">
                  <c:v>197</c:v>
                </c:pt>
                <c:pt idx="7">
                  <c:v>58</c:v>
                </c:pt>
              </c:numCache>
            </c:numRef>
          </c:val>
          <c:extLst>
            <c:ext xmlns:c16="http://schemas.microsoft.com/office/drawing/2014/chart" uri="{C3380CC4-5D6E-409C-BE32-E72D297353CC}">
              <c16:uniqueId val="{00000000-7EC9-4B02-B901-E22F61BA95EE}"/>
            </c:ext>
          </c:extLst>
        </c:ser>
        <c:ser>
          <c:idx val="1"/>
          <c:order val="1"/>
          <c:tx>
            <c:strRef>
              <c:f>Sheet1!$C$1</c:f>
              <c:strCache>
                <c:ptCount val="1"/>
                <c:pt idx="0">
                  <c:v>Objects(home)</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N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Sheet1!$A$2:$A$9</c:f>
              <c:strCache>
                <c:ptCount val="8"/>
                <c:pt idx="0">
                  <c:v>Noord</c:v>
                </c:pt>
                <c:pt idx="1">
                  <c:v>Westpoort</c:v>
                </c:pt>
                <c:pt idx="2">
                  <c:v>Nieuw West</c:v>
                </c:pt>
                <c:pt idx="3">
                  <c:v>Zuid</c:v>
                </c:pt>
                <c:pt idx="4">
                  <c:v>West</c:v>
                </c:pt>
                <c:pt idx="5">
                  <c:v>Centrum</c:v>
                </c:pt>
                <c:pt idx="6">
                  <c:v>Oost</c:v>
                </c:pt>
                <c:pt idx="7">
                  <c:v>Zuidoost</c:v>
                </c:pt>
              </c:strCache>
            </c:strRef>
          </c:cat>
          <c:val>
            <c:numRef>
              <c:f>Sheet1!$C$2:$C$9</c:f>
              <c:numCache>
                <c:formatCode>General</c:formatCode>
                <c:ptCount val="8"/>
                <c:pt idx="0">
                  <c:v>622</c:v>
                </c:pt>
                <c:pt idx="2">
                  <c:v>920</c:v>
                </c:pt>
                <c:pt idx="3">
                  <c:v>471</c:v>
                </c:pt>
                <c:pt idx="4">
                  <c:v>204</c:v>
                </c:pt>
                <c:pt idx="5">
                  <c:v>70</c:v>
                </c:pt>
                <c:pt idx="6">
                  <c:v>715</c:v>
                </c:pt>
                <c:pt idx="7">
                  <c:v>106</c:v>
                </c:pt>
              </c:numCache>
            </c:numRef>
          </c:val>
          <c:extLst>
            <c:ext xmlns:c16="http://schemas.microsoft.com/office/drawing/2014/chart" uri="{C3380CC4-5D6E-409C-BE32-E72D297353CC}">
              <c16:uniqueId val="{00000001-7EC9-4B02-B901-E22F61BA95EE}"/>
            </c:ext>
          </c:extLst>
        </c:ser>
        <c:dLbls>
          <c:showLegendKey val="0"/>
          <c:showVal val="1"/>
          <c:showCatName val="0"/>
          <c:showSerName val="0"/>
          <c:showPercent val="0"/>
          <c:showBubbleSize val="0"/>
        </c:dLbls>
        <c:gapWidth val="84"/>
        <c:gapDepth val="53"/>
        <c:shape val="box"/>
        <c:axId val="952925056"/>
        <c:axId val="952922432"/>
        <c:axId val="0"/>
      </c:bar3DChart>
      <c:catAx>
        <c:axId val="9529250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NL"/>
          </a:p>
        </c:txPr>
        <c:crossAx val="952922432"/>
        <c:crosses val="autoZero"/>
        <c:auto val="1"/>
        <c:lblAlgn val="ctr"/>
        <c:lblOffset val="100"/>
        <c:noMultiLvlLbl val="0"/>
      </c:catAx>
      <c:valAx>
        <c:axId val="952922432"/>
        <c:scaling>
          <c:orientation val="minMax"/>
        </c:scaling>
        <c:delete val="1"/>
        <c:axPos val="l"/>
        <c:numFmt formatCode="General" sourceLinked="1"/>
        <c:majorTickMark val="out"/>
        <c:minorTickMark val="none"/>
        <c:tickLblPos val="nextTo"/>
        <c:crossAx val="952925056"/>
        <c:crosses val="autoZero"/>
        <c:crossBetween val="between"/>
      </c:valAx>
      <c:spPr>
        <a:noFill/>
        <a:ln>
          <a:noFill/>
        </a:ln>
        <a:effectLst/>
      </c:spPr>
    </c:plotArea>
    <c:legend>
      <c:legendPos val="t"/>
      <c:layout>
        <c:manualLayout>
          <c:xMode val="edge"/>
          <c:yMode val="edge"/>
          <c:x val="0.19199645422677045"/>
          <c:y val="9.8097742489066053E-2"/>
          <c:w val="0.63121649719633033"/>
          <c:h val="4.796234941176492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all" baseline="0">
                <a:solidFill>
                  <a:schemeClr val="lt1"/>
                </a:solidFill>
                <a:latin typeface="+mn-lt"/>
                <a:ea typeface="+mn-ea"/>
                <a:cs typeface="+mn-cs"/>
              </a:defRPr>
            </a:pPr>
            <a:r>
              <a:rPr lang="en-GB" dirty="0"/>
              <a:t>Energy (</a:t>
            </a:r>
            <a:r>
              <a:rPr lang="en-GB" baseline="0" dirty="0"/>
              <a:t> in Kw/h)</a:t>
            </a:r>
            <a:endParaRPr lang="en-GB" dirty="0"/>
          </a:p>
        </c:rich>
      </c:tx>
      <c:overlay val="0"/>
      <c:spPr>
        <a:noFill/>
        <a:ln>
          <a:noFill/>
        </a:ln>
        <a:effectLst/>
      </c:spPr>
      <c:txPr>
        <a:bodyPr rot="0" spcFirstLastPara="1" vertOverflow="ellipsis" vert="horz" wrap="square" anchor="ctr" anchorCtr="1"/>
        <a:lstStyle/>
        <a:p>
          <a:pPr>
            <a:defRPr sz="2200" b="0" i="0" u="none" strike="noStrike" kern="1200" cap="all" baseline="0">
              <a:solidFill>
                <a:schemeClr val="lt1"/>
              </a:solidFill>
              <a:latin typeface="+mn-lt"/>
              <a:ea typeface="+mn-ea"/>
              <a:cs typeface="+mn-cs"/>
            </a:defRPr>
          </a:pPr>
          <a:endParaRPr lang="en-NL"/>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Energy(M/Non-Res)</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N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Sheet1!$A$2:$A$9</c:f>
              <c:strCache>
                <c:ptCount val="8"/>
                <c:pt idx="0">
                  <c:v>Noord</c:v>
                </c:pt>
                <c:pt idx="1">
                  <c:v>Westpoort</c:v>
                </c:pt>
                <c:pt idx="2">
                  <c:v>Nieuw West</c:v>
                </c:pt>
                <c:pt idx="3">
                  <c:v>Zuid</c:v>
                </c:pt>
                <c:pt idx="4">
                  <c:v>West</c:v>
                </c:pt>
                <c:pt idx="5">
                  <c:v>Centrum</c:v>
                </c:pt>
                <c:pt idx="6">
                  <c:v>Oost</c:v>
                </c:pt>
                <c:pt idx="7">
                  <c:v>Zuidoost</c:v>
                </c:pt>
              </c:strCache>
            </c:strRef>
          </c:cat>
          <c:val>
            <c:numRef>
              <c:f>Sheet1!$B$2:$B$9</c:f>
              <c:numCache>
                <c:formatCode>General</c:formatCode>
                <c:ptCount val="8"/>
                <c:pt idx="0">
                  <c:v>2860000</c:v>
                </c:pt>
                <c:pt idx="1">
                  <c:v>441000</c:v>
                </c:pt>
                <c:pt idx="2">
                  <c:v>2753000</c:v>
                </c:pt>
                <c:pt idx="3">
                  <c:v>2297000</c:v>
                </c:pt>
                <c:pt idx="4">
                  <c:v>2179000</c:v>
                </c:pt>
                <c:pt idx="5">
                  <c:v>827000</c:v>
                </c:pt>
                <c:pt idx="6">
                  <c:v>2573000</c:v>
                </c:pt>
                <c:pt idx="7">
                  <c:v>2674000</c:v>
                </c:pt>
              </c:numCache>
            </c:numRef>
          </c:val>
          <c:extLst>
            <c:ext xmlns:c16="http://schemas.microsoft.com/office/drawing/2014/chart" uri="{C3380CC4-5D6E-409C-BE32-E72D297353CC}">
              <c16:uniqueId val="{00000000-7EC9-4B02-B901-E22F61BA95EE}"/>
            </c:ext>
          </c:extLst>
        </c:ser>
        <c:ser>
          <c:idx val="1"/>
          <c:order val="1"/>
          <c:tx>
            <c:strRef>
              <c:f>Sheet1!$C$1</c:f>
              <c:strCache>
                <c:ptCount val="1"/>
                <c:pt idx="0">
                  <c:v>Energy(home)</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N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Sheet1!$A$2:$A$9</c:f>
              <c:strCache>
                <c:ptCount val="8"/>
                <c:pt idx="0">
                  <c:v>Noord</c:v>
                </c:pt>
                <c:pt idx="1">
                  <c:v>Westpoort</c:v>
                </c:pt>
                <c:pt idx="2">
                  <c:v>Nieuw West</c:v>
                </c:pt>
                <c:pt idx="3">
                  <c:v>Zuid</c:v>
                </c:pt>
                <c:pt idx="4">
                  <c:v>West</c:v>
                </c:pt>
                <c:pt idx="5">
                  <c:v>Centrum</c:v>
                </c:pt>
                <c:pt idx="6">
                  <c:v>Oost</c:v>
                </c:pt>
                <c:pt idx="7">
                  <c:v>Zuidoost</c:v>
                </c:pt>
              </c:strCache>
            </c:strRef>
          </c:cat>
          <c:val>
            <c:numRef>
              <c:f>Sheet1!$C$2:$C$9</c:f>
              <c:numCache>
                <c:formatCode>General</c:formatCode>
                <c:ptCount val="8"/>
                <c:pt idx="0">
                  <c:v>1582000</c:v>
                </c:pt>
                <c:pt idx="2">
                  <c:v>2019000</c:v>
                </c:pt>
                <c:pt idx="3">
                  <c:v>1134000</c:v>
                </c:pt>
                <c:pt idx="4">
                  <c:v>516000</c:v>
                </c:pt>
                <c:pt idx="5">
                  <c:v>273000</c:v>
                </c:pt>
                <c:pt idx="6">
                  <c:v>2067000</c:v>
                </c:pt>
                <c:pt idx="7">
                  <c:v>213000</c:v>
                </c:pt>
              </c:numCache>
            </c:numRef>
          </c:val>
          <c:extLst>
            <c:ext xmlns:c16="http://schemas.microsoft.com/office/drawing/2014/chart" uri="{C3380CC4-5D6E-409C-BE32-E72D297353CC}">
              <c16:uniqueId val="{00000001-7EC9-4B02-B901-E22F61BA95EE}"/>
            </c:ext>
          </c:extLst>
        </c:ser>
        <c:dLbls>
          <c:showLegendKey val="0"/>
          <c:showVal val="1"/>
          <c:showCatName val="0"/>
          <c:showSerName val="0"/>
          <c:showPercent val="0"/>
          <c:showBubbleSize val="0"/>
        </c:dLbls>
        <c:gapWidth val="84"/>
        <c:gapDepth val="53"/>
        <c:shape val="box"/>
        <c:axId val="952925056"/>
        <c:axId val="952922432"/>
        <c:axId val="0"/>
      </c:bar3DChart>
      <c:catAx>
        <c:axId val="9529250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NL"/>
          </a:p>
        </c:txPr>
        <c:crossAx val="952922432"/>
        <c:crosses val="autoZero"/>
        <c:auto val="1"/>
        <c:lblAlgn val="ctr"/>
        <c:lblOffset val="100"/>
        <c:noMultiLvlLbl val="0"/>
      </c:catAx>
      <c:valAx>
        <c:axId val="952922432"/>
        <c:scaling>
          <c:orientation val="minMax"/>
        </c:scaling>
        <c:delete val="1"/>
        <c:axPos val="l"/>
        <c:numFmt formatCode="General" sourceLinked="1"/>
        <c:majorTickMark val="out"/>
        <c:minorTickMark val="none"/>
        <c:tickLblPos val="nextTo"/>
        <c:crossAx val="952925056"/>
        <c:crosses val="autoZero"/>
        <c:crossBetween val="between"/>
      </c:valAx>
      <c:spPr>
        <a:noFill/>
        <a:ln>
          <a:noFill/>
        </a:ln>
        <a:effectLst/>
      </c:spPr>
    </c:plotArea>
    <c:legend>
      <c:legendPos val="t"/>
      <c:layout>
        <c:manualLayout>
          <c:xMode val="edge"/>
          <c:yMode val="edge"/>
          <c:x val="0.19199645422677045"/>
          <c:y val="9.8097742489066053E-2"/>
          <c:w val="0.45849951729106286"/>
          <c:h val="4.796234941176492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E49FE5-C944-4A96-A22D-DF445914E820}" type="datetimeFigureOut">
              <a:rPr lang="en-NL" smtClean="0"/>
              <a:t>25/05/2020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21AC4-96C3-4F85-88BB-901AC2EBBF86}" type="slidenum">
              <a:rPr lang="en-NL" smtClean="0"/>
              <a:t>‹#›</a:t>
            </a:fld>
            <a:endParaRPr lang="en-NL"/>
          </a:p>
        </p:txBody>
      </p:sp>
    </p:spTree>
    <p:extLst>
      <p:ext uri="{BB962C8B-B14F-4D97-AF65-F5344CB8AC3E}">
        <p14:creationId xmlns:p14="http://schemas.microsoft.com/office/powerpoint/2010/main" val="4140050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amsterdam.nl/bestuur-organisatie/volg-beleid/ambities/gezonde-duurzame-stad/klimaatneutraal/#h6e48e28e-9b1f-409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amsterdam.nl/bestuur-organisatie/volg-beleid/ambities/gezonde-duurzame-stad/klimaatneutraal/#h6e48e28e-9b1f-409d-"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ata.amsterdam.nl/data/?modus=kaart&amp;lagen=opldp-slpb%3A1%7Copldp-slpnb%3A1%7Copldp-nlpb%3A1%7Copldp-nlpnb%3A1&amp;legenda=true&amp;zoom=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ata.amsterdam.nl/datasets/zoek/?term=bbga"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ata.amsterdam.nl/datasets/zoek/?term=bbga"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worlddata.info/europe/netherlands/energy-consumption.php"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citycentreretreat.com/amsterdam-energy-cost.php"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worlddata.info/europe/netherlands/energy-consumption.php"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maps.amsterdam.nl/open_geodata/"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worlddata.info/europe/netherlands/energy-consumption.php"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reenjournal.co.uk/2019/08/the-untold-truth-between-our-internet-usage-and-its-contribution-to-climate-chang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greenjournal.co.uk/2020/01/what-would-2020-look-like-if-everyone-kept-their-new-years-sustainability-resolution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bs.nl/en-gb/news/2018/10/netherlands-closer-to-achieving-sustainability-goal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amexpat.nl/expat-info/dutch-expat-news/most-sustainable-municipality-netherland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stainableamsterdam.com/2020/02/the-road-to-a-climate-neutral-amsterdam-by-205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1</a:t>
            </a:fld>
            <a:endParaRPr lang="en-NL"/>
          </a:p>
        </p:txBody>
      </p:sp>
    </p:spTree>
    <p:extLst>
      <p:ext uri="{BB962C8B-B14F-4D97-AF65-F5344CB8AC3E}">
        <p14:creationId xmlns:p14="http://schemas.microsoft.com/office/powerpoint/2010/main" val="1903611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11</a:t>
            </a:fld>
            <a:endParaRPr lang="en-NL"/>
          </a:p>
        </p:txBody>
      </p:sp>
    </p:spTree>
    <p:extLst>
      <p:ext uri="{BB962C8B-B14F-4D97-AF65-F5344CB8AC3E}">
        <p14:creationId xmlns:p14="http://schemas.microsoft.com/office/powerpoint/2010/main" val="2805152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if we tell you that you can get your answer if you  can  consider the neighbourhood by  accurately and carefully </a:t>
            </a:r>
            <a:r>
              <a:rPr lang="en-GB" dirty="0" err="1"/>
              <a:t>analyzing</a:t>
            </a:r>
            <a:r>
              <a:rPr lang="en-GB" dirty="0"/>
              <a:t> buildings, traffic, ,electricity </a:t>
            </a:r>
            <a:r>
              <a:rPr lang="en-GB" dirty="0" err="1"/>
              <a:t>consumption.But</a:t>
            </a:r>
            <a:r>
              <a:rPr lang="en-GB" dirty="0"/>
              <a:t> that’s too big a </a:t>
            </a:r>
            <a:r>
              <a:rPr lang="en-GB" dirty="0" err="1"/>
              <a:t>job.Right</a:t>
            </a:r>
            <a:r>
              <a:rPr lang="en-GB" dirty="0"/>
              <a:t>!!! Do not fear because we bring to you</a:t>
            </a:r>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12</a:t>
            </a:fld>
            <a:endParaRPr lang="en-NL"/>
          </a:p>
        </p:txBody>
      </p:sp>
    </p:spTree>
    <p:extLst>
      <p:ext uri="{BB962C8B-B14F-4D97-AF65-F5344CB8AC3E}">
        <p14:creationId xmlns:p14="http://schemas.microsoft.com/office/powerpoint/2010/main" val="2468318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5306e7f0d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5306e7f0d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Source: </a:t>
            </a:r>
            <a:r>
              <a:rPr lang="en-GB" sz="1200" u="sng" dirty="0">
                <a:solidFill>
                  <a:srgbClr val="E69138"/>
                </a:solidFill>
                <a:latin typeface="Arial"/>
                <a:ea typeface="Arial"/>
                <a:cs typeface="Arial"/>
                <a:sym typeface="Arial"/>
                <a:hlinkClick r:id="rId3"/>
              </a:rPr>
              <a:t>https://www.amsterdam.nl/bestuur-organisatie/volg-beleid/ambities/gezonde-duurzame-stad/klimaatneutraal/#h6e48e28e-9b1f-409d-</a:t>
            </a:r>
            <a:endParaRPr lang="en-GB" sz="1600" dirty="0">
              <a:solidFill>
                <a:srgbClr val="E69138"/>
              </a:solidFill>
              <a:highlight>
                <a:srgbClr val="FFFFFF"/>
              </a:highlight>
              <a:latin typeface="Arial"/>
              <a:ea typeface="Arial"/>
              <a:cs typeface="Arial"/>
              <a:sym typeface="Arial"/>
            </a:endParaRPr>
          </a:p>
          <a:p>
            <a:r>
              <a:rPr lang="en-GB" dirty="0"/>
              <a:t> </a:t>
            </a:r>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18</a:t>
            </a:fld>
            <a:endParaRPr lang="en-NL"/>
          </a:p>
        </p:txBody>
      </p:sp>
    </p:spTree>
    <p:extLst>
      <p:ext uri="{BB962C8B-B14F-4D97-AF65-F5344CB8AC3E}">
        <p14:creationId xmlns:p14="http://schemas.microsoft.com/office/powerpoint/2010/main" val="276839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All motorized vehicles will be emission free by 2030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Source: </a:t>
            </a:r>
            <a:r>
              <a:rPr lang="en-GB" sz="1200" u="sng" dirty="0">
                <a:solidFill>
                  <a:srgbClr val="E69138"/>
                </a:solidFill>
                <a:latin typeface="Arial"/>
                <a:ea typeface="Arial"/>
                <a:cs typeface="Arial"/>
                <a:sym typeface="Arial"/>
                <a:hlinkClick r:id="rId3"/>
              </a:rPr>
              <a:t>https://www.amsterdam.nl/bestuur-organisatie/volg-beleid/ambities/gezonde-duurzame-stad/klimaatneutraal/#h6e48e28e-9b1f-409d-</a:t>
            </a:r>
            <a:endParaRPr lang="en-GB" sz="1600" dirty="0">
              <a:solidFill>
                <a:srgbClr val="E69138"/>
              </a:solidFill>
              <a:highlight>
                <a:srgbClr val="FFFFFF"/>
              </a:highlight>
              <a:latin typeface="Arial"/>
              <a:ea typeface="Arial"/>
              <a:cs typeface="Arial"/>
              <a:sym typeface="Arial"/>
            </a:endParaRPr>
          </a:p>
          <a:p>
            <a:r>
              <a:rPr lang="en-GB" dirty="0"/>
              <a:t> </a:t>
            </a:r>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25</a:t>
            </a:fld>
            <a:endParaRPr lang="en-NL"/>
          </a:p>
        </p:txBody>
      </p:sp>
    </p:spTree>
    <p:extLst>
      <p:ext uri="{BB962C8B-B14F-4D97-AF65-F5344CB8AC3E}">
        <p14:creationId xmlns:p14="http://schemas.microsoft.com/office/powerpoint/2010/main" val="358167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b="1" dirty="0">
                <a:solidFill>
                  <a:srgbClr val="FFFFFF"/>
                </a:solidFill>
              </a:rPr>
              <a:t>1 – looking at current locations of charging stations</a:t>
            </a:r>
          </a:p>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26</a:t>
            </a:fld>
            <a:endParaRPr lang="en-NL"/>
          </a:p>
        </p:txBody>
      </p:sp>
    </p:spTree>
    <p:extLst>
      <p:ext uri="{BB962C8B-B14F-4D97-AF65-F5344CB8AC3E}">
        <p14:creationId xmlns:p14="http://schemas.microsoft.com/office/powerpoint/2010/main" val="2695763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ighlight>
                  <a:srgbClr val="FFFF00"/>
                </a:highlight>
                <a:hlinkClick r:id="rId3">
                  <a:extLst>
                    <a:ext uri="{A12FA001-AC4F-418D-AE19-62706E023703}">
                      <ahyp:hlinkClr xmlns:ahyp="http://schemas.microsoft.com/office/drawing/2018/hyperlinkcolor" val="tx"/>
                    </a:ext>
                  </a:extLst>
                </a:hlinkClick>
              </a:rPr>
              <a:t>Data source: https://data.amsterdam.nl/data/?modus=kaart&amp;lagen=opldp-slpb%3A1%7Copldp-slpnb%3A1%7Copldp-nlpb%3A1%7Copldp-nlpnb%3A1&amp;legenda=true&amp;zoom=8</a:t>
            </a:r>
            <a:endParaRPr lang="en-NL" dirty="0">
              <a:highlight>
                <a:srgbClr val="FFFF00"/>
              </a:highlight>
            </a:endParaRPr>
          </a:p>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27</a:t>
            </a:fld>
            <a:endParaRPr lang="en-NL"/>
          </a:p>
        </p:txBody>
      </p:sp>
    </p:spTree>
    <p:extLst>
      <p:ext uri="{BB962C8B-B14F-4D97-AF65-F5344CB8AC3E}">
        <p14:creationId xmlns:p14="http://schemas.microsoft.com/office/powerpoint/2010/main" val="2911643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b="1" dirty="0">
                <a:solidFill>
                  <a:srgbClr val="FFFFFF"/>
                </a:solidFill>
              </a:rPr>
              <a:t>1 – looking at current locations of charging stations</a:t>
            </a:r>
          </a:p>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30</a:t>
            </a:fld>
            <a:endParaRPr lang="en-NL"/>
          </a:p>
        </p:txBody>
      </p:sp>
    </p:spTree>
    <p:extLst>
      <p:ext uri="{BB962C8B-B14F-4D97-AF65-F5344CB8AC3E}">
        <p14:creationId xmlns:p14="http://schemas.microsoft.com/office/powerpoint/2010/main" val="3271359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ighlight>
                  <a:srgbClr val="FFFF00"/>
                </a:highlight>
                <a:hlinkClick r:id="rId3">
                  <a:extLst>
                    <a:ext uri="{A12FA001-AC4F-418D-AE19-62706E023703}">
                      <ahyp:hlinkClr xmlns:ahyp="http://schemas.microsoft.com/office/drawing/2018/hyperlinkcolor" val="tx"/>
                    </a:ext>
                  </a:extLst>
                </a:hlinkClick>
              </a:rPr>
              <a:t>Data source: https://data.amsterdam.nl/datasets/zoek/?term=bbga</a:t>
            </a:r>
            <a:endParaRPr lang="en-NL" dirty="0">
              <a:highlight>
                <a:srgbClr val="FFFF00"/>
              </a:highlight>
            </a:endParaRPr>
          </a:p>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31</a:t>
            </a:fld>
            <a:endParaRPr lang="en-NL"/>
          </a:p>
        </p:txBody>
      </p:sp>
    </p:spTree>
    <p:extLst>
      <p:ext uri="{BB962C8B-B14F-4D97-AF65-F5344CB8AC3E}">
        <p14:creationId xmlns:p14="http://schemas.microsoft.com/office/powerpoint/2010/main" val="1123081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b="1" dirty="0">
                <a:solidFill>
                  <a:srgbClr val="FFFFFF"/>
                </a:solidFill>
              </a:rPr>
              <a:t>1 – looking at current locations of charging stations</a:t>
            </a:r>
          </a:p>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33</a:t>
            </a:fld>
            <a:endParaRPr lang="en-NL"/>
          </a:p>
        </p:txBody>
      </p:sp>
    </p:spTree>
    <p:extLst>
      <p:ext uri="{BB962C8B-B14F-4D97-AF65-F5344CB8AC3E}">
        <p14:creationId xmlns:p14="http://schemas.microsoft.com/office/powerpoint/2010/main" val="926415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problem will only increase) as the world population grows from 7 (CLICK) </a:t>
            </a:r>
          </a:p>
          <a:p>
            <a:r>
              <a:rPr lang="en-GB" dirty="0"/>
              <a:t>to 10 billion in the next 30 year. </a:t>
            </a:r>
          </a:p>
          <a:p>
            <a:r>
              <a:rPr lang="en-GB" dirty="0"/>
              <a:t>(To effectively “feed the planet”…)</a:t>
            </a:r>
            <a:endParaRPr lang="x-none" dirty="0"/>
          </a:p>
        </p:txBody>
      </p:sp>
      <p:sp>
        <p:nvSpPr>
          <p:cNvPr id="4" name="Tijdelijke aanduiding voor dianummer 3"/>
          <p:cNvSpPr>
            <a:spLocks noGrp="1"/>
          </p:cNvSpPr>
          <p:nvPr>
            <p:ph type="sldNum" sz="quarter" idx="5"/>
          </p:nvPr>
        </p:nvSpPr>
        <p:spPr/>
        <p:txBody>
          <a:bodyPr/>
          <a:lstStyle/>
          <a:p>
            <a:fld id="{92FD7D13-C3EC-49A5-B27D-56C920EFBD4C}" type="slidenum">
              <a:rPr lang="x-none" smtClean="0"/>
              <a:t>2</a:t>
            </a:fld>
            <a:endParaRPr lang="x-none"/>
          </a:p>
        </p:txBody>
      </p:sp>
    </p:spTree>
    <p:extLst>
      <p:ext uri="{BB962C8B-B14F-4D97-AF65-F5344CB8AC3E}">
        <p14:creationId xmlns:p14="http://schemas.microsoft.com/office/powerpoint/2010/main" val="235421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ighlight>
                  <a:srgbClr val="FFFF00"/>
                </a:highlight>
                <a:hlinkClick r:id="rId3">
                  <a:extLst>
                    <a:ext uri="{A12FA001-AC4F-418D-AE19-62706E023703}">
                      <ahyp:hlinkClr xmlns:ahyp="http://schemas.microsoft.com/office/drawing/2018/hyperlinkcolor" val="tx"/>
                    </a:ext>
                  </a:extLst>
                </a:hlinkClick>
              </a:rPr>
              <a:t>Data source: https://data.amsterdam.nl/datasets/zoek/?term=bbga</a:t>
            </a:r>
            <a:endParaRPr lang="en-NL" dirty="0">
              <a:highlight>
                <a:srgbClr val="FFFF00"/>
              </a:highlight>
            </a:endParaRPr>
          </a:p>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34</a:t>
            </a:fld>
            <a:endParaRPr lang="en-NL"/>
          </a:p>
        </p:txBody>
      </p:sp>
    </p:spTree>
    <p:extLst>
      <p:ext uri="{BB962C8B-B14F-4D97-AF65-F5344CB8AC3E}">
        <p14:creationId xmlns:p14="http://schemas.microsoft.com/office/powerpoint/2010/main" val="4028594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b="1" dirty="0">
                <a:solidFill>
                  <a:srgbClr val="FFFFFF"/>
                </a:solidFill>
              </a:rPr>
              <a:t>1 – looking at current locations of charging stations</a:t>
            </a:r>
          </a:p>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36</a:t>
            </a:fld>
            <a:endParaRPr lang="en-NL"/>
          </a:p>
        </p:txBody>
      </p:sp>
    </p:spTree>
    <p:extLst>
      <p:ext uri="{BB962C8B-B14F-4D97-AF65-F5344CB8AC3E}">
        <p14:creationId xmlns:p14="http://schemas.microsoft.com/office/powerpoint/2010/main" val="1266177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
            </a:r>
            <a:r>
              <a:rPr lang="en-NL" dirty="0"/>
              <a:t>ow in total points means: currently low in charging stations, high population growth and high growth in number of </a:t>
            </a:r>
          </a:p>
          <a:p>
            <a:r>
              <a:rPr lang="en-NL" dirty="0"/>
              <a:t>companies per 1000 inhabitants SO more charging stations needed.</a:t>
            </a:r>
          </a:p>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37</a:t>
            </a:fld>
            <a:endParaRPr lang="en-NL"/>
          </a:p>
        </p:txBody>
      </p:sp>
    </p:spTree>
    <p:extLst>
      <p:ext uri="{BB962C8B-B14F-4D97-AF65-F5344CB8AC3E}">
        <p14:creationId xmlns:p14="http://schemas.microsoft.com/office/powerpoint/2010/main" val="3614799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a:t>
            </a:r>
            <a:r>
              <a:rPr lang="en-GB" dirty="0">
                <a:hlinkClick r:id="rId3"/>
              </a:rPr>
              <a:t>https://www.worlddata.info/europe/netherlands/energy-consumption.php</a:t>
            </a:r>
            <a:endParaRPr lang="en-GB" dirty="0"/>
          </a:p>
          <a:p>
            <a:r>
              <a:rPr lang="en-GB" dirty="0"/>
              <a:t>Source: </a:t>
            </a:r>
            <a:r>
              <a:rPr lang="en-GB" dirty="0">
                <a:hlinkClick r:id="rId4"/>
              </a:rPr>
              <a:t>https://citycentreretreat.com/amsterdam-energy-cost.php</a:t>
            </a:r>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40</a:t>
            </a:fld>
            <a:endParaRPr lang="en-NL"/>
          </a:p>
        </p:txBody>
      </p:sp>
    </p:spTree>
    <p:extLst>
      <p:ext uri="{BB962C8B-B14F-4D97-AF65-F5344CB8AC3E}">
        <p14:creationId xmlns:p14="http://schemas.microsoft.com/office/powerpoint/2010/main" val="1324848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Source : https://www.worlddata.info/europe/netherlands/energy-consumption.php</a:t>
            </a:r>
            <a:endParaRPr lang="en-GB" dirty="0"/>
          </a:p>
          <a:p>
            <a:r>
              <a:rPr lang="en-GB" dirty="0">
                <a:hlinkClick r:id="rId4"/>
              </a:rPr>
              <a:t>Source :https://maps.amsterdam.nl/</a:t>
            </a:r>
            <a:r>
              <a:rPr lang="en-GB" dirty="0" err="1">
                <a:hlinkClick r:id="rId4"/>
              </a:rPr>
              <a:t>open_geodata</a:t>
            </a:r>
            <a:r>
              <a:rPr lang="en-GB" dirty="0">
                <a:hlinkClick r:id="rId4"/>
              </a:rPr>
              <a:t>/</a:t>
            </a:r>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41</a:t>
            </a:fld>
            <a:endParaRPr lang="en-NL"/>
          </a:p>
        </p:txBody>
      </p:sp>
    </p:spTree>
    <p:extLst>
      <p:ext uri="{BB962C8B-B14F-4D97-AF65-F5344CB8AC3E}">
        <p14:creationId xmlns:p14="http://schemas.microsoft.com/office/powerpoint/2010/main" val="2928452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Source : https://www.worlddata.info/europe/netherlands/energy-consumption.php</a:t>
            </a:r>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42</a:t>
            </a:fld>
            <a:endParaRPr lang="en-NL"/>
          </a:p>
        </p:txBody>
      </p:sp>
    </p:spTree>
    <p:extLst>
      <p:ext uri="{BB962C8B-B14F-4D97-AF65-F5344CB8AC3E}">
        <p14:creationId xmlns:p14="http://schemas.microsoft.com/office/powerpoint/2010/main" val="2049658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43</a:t>
            </a:fld>
            <a:endParaRPr lang="en-NL"/>
          </a:p>
        </p:txBody>
      </p:sp>
    </p:spTree>
    <p:extLst>
      <p:ext uri="{BB962C8B-B14F-4D97-AF65-F5344CB8AC3E}">
        <p14:creationId xmlns:p14="http://schemas.microsoft.com/office/powerpoint/2010/main" val="446145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49</a:t>
            </a:fld>
            <a:endParaRPr lang="en-NL"/>
          </a:p>
        </p:txBody>
      </p:sp>
    </p:spTree>
    <p:extLst>
      <p:ext uri="{BB962C8B-B14F-4D97-AF65-F5344CB8AC3E}">
        <p14:creationId xmlns:p14="http://schemas.microsoft.com/office/powerpoint/2010/main" val="1754537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0" dirty="0"/>
              <a:t>(We are creating new agricultural land) by Deforestation. </a:t>
            </a:r>
          </a:p>
          <a:p>
            <a:r>
              <a:rPr lang="en-GB" b="0" dirty="0"/>
              <a:t>We have already halved the worlds forests in the last 100 years. </a:t>
            </a:r>
          </a:p>
          <a:p>
            <a:r>
              <a:rPr lang="en-GB" b="0" dirty="0"/>
              <a:t>Right now, we are loosing 20 soccer fields of forest every minute... </a:t>
            </a:r>
          </a:p>
          <a:p>
            <a:r>
              <a:rPr lang="en-GB" b="0" dirty="0"/>
              <a:t>And Agriculture is the #1 driver. </a:t>
            </a:r>
          </a:p>
          <a:p>
            <a:r>
              <a:rPr lang="en-GB" b="0" dirty="0"/>
              <a:t>(Over fertilization results in…)</a:t>
            </a:r>
            <a:endParaRPr lang="en-US" dirty="0"/>
          </a:p>
        </p:txBody>
      </p:sp>
      <p:sp>
        <p:nvSpPr>
          <p:cNvPr id="4" name="Tijdelijke aanduiding voor dianummer 3"/>
          <p:cNvSpPr>
            <a:spLocks noGrp="1"/>
          </p:cNvSpPr>
          <p:nvPr>
            <p:ph type="sldNum" sz="quarter" idx="5"/>
          </p:nvPr>
        </p:nvSpPr>
        <p:spPr/>
        <p:txBody>
          <a:bodyPr/>
          <a:lstStyle/>
          <a:p>
            <a:fld id="{92FD7D13-C3EC-49A5-B27D-56C920EFBD4C}" type="slidenum">
              <a:rPr lang="x-none" smtClean="0"/>
              <a:t>3</a:t>
            </a:fld>
            <a:endParaRPr lang="x-none"/>
          </a:p>
        </p:txBody>
      </p:sp>
    </p:spTree>
    <p:extLst>
      <p:ext uri="{BB962C8B-B14F-4D97-AF65-F5344CB8AC3E}">
        <p14:creationId xmlns:p14="http://schemas.microsoft.com/office/powerpoint/2010/main" val="389238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how can we do it you say. Just an example</a:t>
            </a:r>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4</a:t>
            </a:fld>
            <a:endParaRPr lang="en-NL"/>
          </a:p>
        </p:txBody>
      </p:sp>
    </p:spTree>
    <p:extLst>
      <p:ext uri="{BB962C8B-B14F-4D97-AF65-F5344CB8AC3E}">
        <p14:creationId xmlns:p14="http://schemas.microsoft.com/office/powerpoint/2010/main" val="3747463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By using the Internet less can which cut down on greenhouse gas emissions, as it makes up </a:t>
            </a:r>
            <a:r>
              <a:rPr lang="en-GB" sz="1200" b="0" i="0" u="none" strike="noStrike" kern="1200" dirty="0">
                <a:solidFill>
                  <a:schemeClr val="tx1"/>
                </a:solidFill>
                <a:effectLst/>
                <a:latin typeface="+mn-lt"/>
                <a:ea typeface="+mn-ea"/>
                <a:cs typeface="+mn-cs"/>
                <a:hlinkClick r:id="rId3"/>
              </a:rPr>
              <a:t>6-10% of the world’s energy consumption</a:t>
            </a:r>
            <a:r>
              <a:rPr lang="en-GB" sz="1200" b="0" i="0" kern="1200" dirty="0">
                <a:solidFill>
                  <a:schemeClr val="tx1"/>
                </a:solidFill>
                <a:effectLst/>
                <a:latin typeface="+mn-lt"/>
                <a:ea typeface="+mn-ea"/>
                <a:cs typeface="+mn-cs"/>
              </a:rPr>
              <a:t>.  And Netherlands has taken already few steps.</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Source:</a:t>
            </a:r>
            <a:r>
              <a:rPr lang="en-GB" dirty="0" err="1">
                <a:hlinkClick r:id="rId4"/>
              </a:rPr>
              <a:t>https</a:t>
            </a:r>
            <a:r>
              <a:rPr lang="en-GB">
                <a:hlinkClick r:id="rId4"/>
              </a:rPr>
              <a:t>://www.greenjournal.co.uk/2020/01/what-would-2020-look-like-if-everyone-kept-their-new-years-sustainability-resolutions/</a:t>
            </a:r>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6</a:t>
            </a:fld>
            <a:endParaRPr lang="en-NL"/>
          </a:p>
        </p:txBody>
      </p:sp>
    </p:spTree>
    <p:extLst>
      <p:ext uri="{BB962C8B-B14F-4D97-AF65-F5344CB8AC3E}">
        <p14:creationId xmlns:p14="http://schemas.microsoft.com/office/powerpoint/2010/main" val="3053146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steps have been already taken to work together for a sustainable and a greener planet. Of all generated waste, nearly 82 percent is recycled, putting the Netherlands in third place within the EU. Travelling by bike, which leads to an average of 1.3 bikes per inhabitant. Netherlands installed 853 megawatts of solar in 2017, which was an increase of 60% in one year. Schiphol airport, for example, has partnered with energy company </a:t>
            </a:r>
            <a:r>
              <a:rPr lang="en-GB" dirty="0" err="1"/>
              <a:t>Eneco</a:t>
            </a:r>
            <a:r>
              <a:rPr lang="en-GB" dirty="0"/>
              <a:t> to convert the airport to 100% wind energy by the end of this year . And how does Amsterdam fare as the capital of the Netherlands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Source:</a:t>
            </a:r>
            <a:r>
              <a:rPr lang="en-GB" dirty="0" err="1">
                <a:hlinkClick r:id="rId3"/>
              </a:rPr>
              <a:t>https</a:t>
            </a:r>
            <a:r>
              <a:rPr lang="en-GB" dirty="0">
                <a:hlinkClick r:id="rId3"/>
              </a:rPr>
              <a:t>://www.cbs.nl/en-gb/news/2018/10/netherlands-closer-to-achieving-sustainability-goals</a:t>
            </a: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7</a:t>
            </a:fld>
            <a:endParaRPr lang="en-NL"/>
          </a:p>
        </p:txBody>
      </p:sp>
    </p:spTree>
    <p:extLst>
      <p:ext uri="{BB962C8B-B14F-4D97-AF65-F5344CB8AC3E}">
        <p14:creationId xmlns:p14="http://schemas.microsoft.com/office/powerpoint/2010/main" val="1874646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Amsterdam is the second best place to live sustainably. And</a:t>
            </a:r>
          </a:p>
          <a:p>
            <a:endParaRPr lang="en-GB" dirty="0"/>
          </a:p>
          <a:p>
            <a:r>
              <a:rPr lang="en-GB" dirty="0"/>
              <a:t>Source: </a:t>
            </a:r>
            <a:r>
              <a:rPr lang="en-GB" dirty="0">
                <a:hlinkClick r:id="rId3"/>
              </a:rPr>
              <a:t>https://www.iamexpat.nl/expat-info/dutch-expat-news/most-sustainable-municipality-netherlands</a:t>
            </a:r>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8</a:t>
            </a:fld>
            <a:endParaRPr lang="en-NL"/>
          </a:p>
        </p:txBody>
      </p:sp>
    </p:spTree>
    <p:extLst>
      <p:ext uri="{BB962C8B-B14F-4D97-AF65-F5344CB8AC3E}">
        <p14:creationId xmlns:p14="http://schemas.microsoft.com/office/powerpoint/2010/main" val="1091373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Want to be climate Neutral Amsterdam by 2050. And when we are talking about Amsterdam we mean..</a:t>
            </a:r>
          </a:p>
          <a:p>
            <a:endParaRPr lang="en-GB" dirty="0"/>
          </a:p>
          <a:p>
            <a:r>
              <a:rPr lang="en-GB" dirty="0" err="1"/>
              <a:t>Source:</a:t>
            </a:r>
            <a:r>
              <a:rPr lang="en-GB" dirty="0" err="1">
                <a:hlinkClick r:id="rId3"/>
              </a:rPr>
              <a:t>http</a:t>
            </a:r>
            <a:r>
              <a:rPr lang="en-GB" dirty="0">
                <a:hlinkClick r:id="rId3"/>
              </a:rPr>
              <a:t>://sustainableamsterdam.com/2020/02/the-road-to-a-climate-neutral-amsterdam-by-2050/</a:t>
            </a:r>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9</a:t>
            </a:fld>
            <a:endParaRPr lang="en-NL"/>
          </a:p>
        </p:txBody>
      </p:sp>
    </p:spTree>
    <p:extLst>
      <p:ext uri="{BB962C8B-B14F-4D97-AF65-F5344CB8AC3E}">
        <p14:creationId xmlns:p14="http://schemas.microsoft.com/office/powerpoint/2010/main" val="630732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Division of neighbourhood explained. With all these division of areas and  Amsterdam being a major hub for expats, tourism and many people becoming more and more conscious about sustainability .There came a common question</a:t>
            </a:r>
            <a:endParaRPr lang="en-NL" dirty="0"/>
          </a:p>
        </p:txBody>
      </p:sp>
      <p:sp>
        <p:nvSpPr>
          <p:cNvPr id="4" name="Slide Number Placeholder 3"/>
          <p:cNvSpPr>
            <a:spLocks noGrp="1"/>
          </p:cNvSpPr>
          <p:nvPr>
            <p:ph type="sldNum" sz="quarter" idx="5"/>
          </p:nvPr>
        </p:nvSpPr>
        <p:spPr/>
        <p:txBody>
          <a:bodyPr/>
          <a:lstStyle/>
          <a:p>
            <a:fld id="{C4D21AC4-96C3-4F85-88BB-901AC2EBBF86}" type="slidenum">
              <a:rPr lang="en-NL" smtClean="0"/>
              <a:t>10</a:t>
            </a:fld>
            <a:endParaRPr lang="en-NL"/>
          </a:p>
        </p:txBody>
      </p:sp>
    </p:spTree>
    <p:extLst>
      <p:ext uri="{BB962C8B-B14F-4D97-AF65-F5344CB8AC3E}">
        <p14:creationId xmlns:p14="http://schemas.microsoft.com/office/powerpoint/2010/main" val="633322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6B13-DA1B-49B7-B301-EE7CFA38F3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6772F38A-A999-4271-BC33-F1B80E6B4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9D2BDBD5-08BF-4DAC-883C-8D5F37DA2976}"/>
              </a:ext>
            </a:extLst>
          </p:cNvPr>
          <p:cNvSpPr>
            <a:spLocks noGrp="1"/>
          </p:cNvSpPr>
          <p:nvPr>
            <p:ph type="dt" sz="half" idx="10"/>
          </p:nvPr>
        </p:nvSpPr>
        <p:spPr/>
        <p:txBody>
          <a:bodyPr/>
          <a:lstStyle/>
          <a:p>
            <a:fld id="{D67A3F92-77CE-4055-9AFC-CA581F038AB8}" type="datetime8">
              <a:rPr lang="en-NL" smtClean="0"/>
              <a:t>25/05/2020 18:15</a:t>
            </a:fld>
            <a:endParaRPr lang="en-NL"/>
          </a:p>
        </p:txBody>
      </p:sp>
      <p:sp>
        <p:nvSpPr>
          <p:cNvPr id="5" name="Footer Placeholder 4">
            <a:extLst>
              <a:ext uri="{FF2B5EF4-FFF2-40B4-BE49-F238E27FC236}">
                <a16:creationId xmlns:a16="http://schemas.microsoft.com/office/drawing/2014/main" id="{1C392C6A-0BD1-421C-895F-2A18A9F34DB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6BF88EA-5D2C-4F87-B341-2DC0D9B43AA1}"/>
              </a:ext>
            </a:extLst>
          </p:cNvPr>
          <p:cNvSpPr>
            <a:spLocks noGrp="1"/>
          </p:cNvSpPr>
          <p:nvPr>
            <p:ph type="sldNum" sz="quarter" idx="12"/>
          </p:nvPr>
        </p:nvSpPr>
        <p:spPr/>
        <p:txBody>
          <a:bodyPr/>
          <a:lstStyle/>
          <a:p>
            <a:fld id="{B8707C40-5658-435E-8BF1-74E3E245D09F}" type="slidenum">
              <a:rPr lang="en-NL" smtClean="0"/>
              <a:t>‹#›</a:t>
            </a:fld>
            <a:endParaRPr lang="en-NL"/>
          </a:p>
        </p:txBody>
      </p:sp>
    </p:spTree>
    <p:extLst>
      <p:ext uri="{BB962C8B-B14F-4D97-AF65-F5344CB8AC3E}">
        <p14:creationId xmlns:p14="http://schemas.microsoft.com/office/powerpoint/2010/main" val="3353331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E043-85C9-4A44-847F-82FE90DED964}"/>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B3111349-4BC4-4F82-A0EA-24D60FC3F8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BF13C0E-607B-464E-8EA4-632841CFAE9B}"/>
              </a:ext>
            </a:extLst>
          </p:cNvPr>
          <p:cNvSpPr>
            <a:spLocks noGrp="1"/>
          </p:cNvSpPr>
          <p:nvPr>
            <p:ph type="dt" sz="half" idx="10"/>
          </p:nvPr>
        </p:nvSpPr>
        <p:spPr/>
        <p:txBody>
          <a:bodyPr/>
          <a:lstStyle/>
          <a:p>
            <a:fld id="{A1572425-56D8-40F6-AFB3-0ECFD86079B7}" type="datetime8">
              <a:rPr lang="en-NL" smtClean="0"/>
              <a:t>25/05/2020 18:15</a:t>
            </a:fld>
            <a:endParaRPr lang="en-NL"/>
          </a:p>
        </p:txBody>
      </p:sp>
      <p:sp>
        <p:nvSpPr>
          <p:cNvPr id="5" name="Footer Placeholder 4">
            <a:extLst>
              <a:ext uri="{FF2B5EF4-FFF2-40B4-BE49-F238E27FC236}">
                <a16:creationId xmlns:a16="http://schemas.microsoft.com/office/drawing/2014/main" id="{927A25E4-F5F6-45D1-875A-8E7FA10B0D5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FA49FA6-8A24-465C-BCE0-41040C2F2901}"/>
              </a:ext>
            </a:extLst>
          </p:cNvPr>
          <p:cNvSpPr>
            <a:spLocks noGrp="1"/>
          </p:cNvSpPr>
          <p:nvPr>
            <p:ph type="sldNum" sz="quarter" idx="12"/>
          </p:nvPr>
        </p:nvSpPr>
        <p:spPr/>
        <p:txBody>
          <a:bodyPr/>
          <a:lstStyle/>
          <a:p>
            <a:fld id="{B8707C40-5658-435E-8BF1-74E3E245D09F}" type="slidenum">
              <a:rPr lang="en-NL" smtClean="0"/>
              <a:t>‹#›</a:t>
            </a:fld>
            <a:endParaRPr lang="en-NL"/>
          </a:p>
        </p:txBody>
      </p:sp>
    </p:spTree>
    <p:extLst>
      <p:ext uri="{BB962C8B-B14F-4D97-AF65-F5344CB8AC3E}">
        <p14:creationId xmlns:p14="http://schemas.microsoft.com/office/powerpoint/2010/main" val="1367610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29B694-D38E-4DD3-80C9-1FC8B86354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4E63543-CED1-4266-AF78-8B895F7684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ED6481A6-DCE2-490B-A825-51875A45C508}"/>
              </a:ext>
            </a:extLst>
          </p:cNvPr>
          <p:cNvSpPr>
            <a:spLocks noGrp="1"/>
          </p:cNvSpPr>
          <p:nvPr>
            <p:ph type="dt" sz="half" idx="10"/>
          </p:nvPr>
        </p:nvSpPr>
        <p:spPr/>
        <p:txBody>
          <a:bodyPr/>
          <a:lstStyle/>
          <a:p>
            <a:fld id="{EE23C8AE-1CBE-4219-86DE-39ECDCD88CC5}" type="datetime8">
              <a:rPr lang="en-NL" smtClean="0"/>
              <a:t>25/05/2020 18:15</a:t>
            </a:fld>
            <a:endParaRPr lang="en-NL"/>
          </a:p>
        </p:txBody>
      </p:sp>
      <p:sp>
        <p:nvSpPr>
          <p:cNvPr id="5" name="Footer Placeholder 4">
            <a:extLst>
              <a:ext uri="{FF2B5EF4-FFF2-40B4-BE49-F238E27FC236}">
                <a16:creationId xmlns:a16="http://schemas.microsoft.com/office/drawing/2014/main" id="{F4C0E38F-1121-4C04-B34D-E808605DC03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57E288F-241E-453A-8559-B471421EF787}"/>
              </a:ext>
            </a:extLst>
          </p:cNvPr>
          <p:cNvSpPr>
            <a:spLocks noGrp="1"/>
          </p:cNvSpPr>
          <p:nvPr>
            <p:ph type="sldNum" sz="quarter" idx="12"/>
          </p:nvPr>
        </p:nvSpPr>
        <p:spPr/>
        <p:txBody>
          <a:bodyPr/>
          <a:lstStyle/>
          <a:p>
            <a:fld id="{B8707C40-5658-435E-8BF1-74E3E245D09F}" type="slidenum">
              <a:rPr lang="en-NL" smtClean="0"/>
              <a:t>‹#›</a:t>
            </a:fld>
            <a:endParaRPr lang="en-NL"/>
          </a:p>
        </p:txBody>
      </p:sp>
    </p:spTree>
    <p:extLst>
      <p:ext uri="{BB962C8B-B14F-4D97-AF65-F5344CB8AC3E}">
        <p14:creationId xmlns:p14="http://schemas.microsoft.com/office/powerpoint/2010/main" val="623033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14B8-91CC-40CA-AE50-76FFFA511E1C}"/>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799CD90D-1D54-479C-9943-37A9B06D5E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366877E-FFDE-4212-974A-36106638EFCA}"/>
              </a:ext>
            </a:extLst>
          </p:cNvPr>
          <p:cNvSpPr>
            <a:spLocks noGrp="1"/>
          </p:cNvSpPr>
          <p:nvPr>
            <p:ph type="dt" sz="half" idx="10"/>
          </p:nvPr>
        </p:nvSpPr>
        <p:spPr/>
        <p:txBody>
          <a:bodyPr/>
          <a:lstStyle/>
          <a:p>
            <a:fld id="{9CA8B78F-A806-4483-BDF5-8BF82522FAA2}" type="datetime8">
              <a:rPr lang="en-NL" smtClean="0"/>
              <a:t>25/05/2020 18:15</a:t>
            </a:fld>
            <a:endParaRPr lang="en-NL"/>
          </a:p>
        </p:txBody>
      </p:sp>
      <p:sp>
        <p:nvSpPr>
          <p:cNvPr id="5" name="Footer Placeholder 4">
            <a:extLst>
              <a:ext uri="{FF2B5EF4-FFF2-40B4-BE49-F238E27FC236}">
                <a16:creationId xmlns:a16="http://schemas.microsoft.com/office/drawing/2014/main" id="{65DF19DF-56D1-4CE8-B94E-39A2DB9E06E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B2A2570-7DF7-45B1-954F-AEA071790863}"/>
              </a:ext>
            </a:extLst>
          </p:cNvPr>
          <p:cNvSpPr>
            <a:spLocks noGrp="1"/>
          </p:cNvSpPr>
          <p:nvPr>
            <p:ph type="sldNum" sz="quarter" idx="12"/>
          </p:nvPr>
        </p:nvSpPr>
        <p:spPr/>
        <p:txBody>
          <a:bodyPr/>
          <a:lstStyle/>
          <a:p>
            <a:fld id="{B8707C40-5658-435E-8BF1-74E3E245D09F}" type="slidenum">
              <a:rPr lang="en-NL" smtClean="0"/>
              <a:t>‹#›</a:t>
            </a:fld>
            <a:endParaRPr lang="en-NL"/>
          </a:p>
        </p:txBody>
      </p:sp>
    </p:spTree>
    <p:extLst>
      <p:ext uri="{BB962C8B-B14F-4D97-AF65-F5344CB8AC3E}">
        <p14:creationId xmlns:p14="http://schemas.microsoft.com/office/powerpoint/2010/main" val="428338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303D-C37B-4ECE-B0ED-DBF9780615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4AADFA42-09D6-4A3B-9D5D-4363963D2A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489ED0-1F91-4380-9D0C-F678A11A56EF}"/>
              </a:ext>
            </a:extLst>
          </p:cNvPr>
          <p:cNvSpPr>
            <a:spLocks noGrp="1"/>
          </p:cNvSpPr>
          <p:nvPr>
            <p:ph type="dt" sz="half" idx="10"/>
          </p:nvPr>
        </p:nvSpPr>
        <p:spPr/>
        <p:txBody>
          <a:bodyPr/>
          <a:lstStyle/>
          <a:p>
            <a:fld id="{4BF860BA-B392-484C-93FA-4ED1086A2D24}" type="datetime8">
              <a:rPr lang="en-NL" smtClean="0"/>
              <a:t>25/05/2020 18:15</a:t>
            </a:fld>
            <a:endParaRPr lang="en-NL"/>
          </a:p>
        </p:txBody>
      </p:sp>
      <p:sp>
        <p:nvSpPr>
          <p:cNvPr id="5" name="Footer Placeholder 4">
            <a:extLst>
              <a:ext uri="{FF2B5EF4-FFF2-40B4-BE49-F238E27FC236}">
                <a16:creationId xmlns:a16="http://schemas.microsoft.com/office/drawing/2014/main" id="{83F0DBEB-814F-42F2-AB03-6270005C686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46BCBCE-E198-40C4-996B-9FDF0B4628FB}"/>
              </a:ext>
            </a:extLst>
          </p:cNvPr>
          <p:cNvSpPr>
            <a:spLocks noGrp="1"/>
          </p:cNvSpPr>
          <p:nvPr>
            <p:ph type="sldNum" sz="quarter" idx="12"/>
          </p:nvPr>
        </p:nvSpPr>
        <p:spPr/>
        <p:txBody>
          <a:bodyPr/>
          <a:lstStyle/>
          <a:p>
            <a:fld id="{B8707C40-5658-435E-8BF1-74E3E245D09F}" type="slidenum">
              <a:rPr lang="en-NL" smtClean="0"/>
              <a:t>‹#›</a:t>
            </a:fld>
            <a:endParaRPr lang="en-NL"/>
          </a:p>
        </p:txBody>
      </p:sp>
    </p:spTree>
    <p:extLst>
      <p:ext uri="{BB962C8B-B14F-4D97-AF65-F5344CB8AC3E}">
        <p14:creationId xmlns:p14="http://schemas.microsoft.com/office/powerpoint/2010/main" val="2659610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378F-2174-4328-B12E-A0A744E46859}"/>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BD3D6055-B25F-4DC8-9CD2-6C4804F436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CF511D4D-717F-47D1-87F6-486E9F1FCB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F8707C9E-A5C0-4474-91D4-88BFAF2BFBDB}"/>
              </a:ext>
            </a:extLst>
          </p:cNvPr>
          <p:cNvSpPr>
            <a:spLocks noGrp="1"/>
          </p:cNvSpPr>
          <p:nvPr>
            <p:ph type="dt" sz="half" idx="10"/>
          </p:nvPr>
        </p:nvSpPr>
        <p:spPr/>
        <p:txBody>
          <a:bodyPr/>
          <a:lstStyle/>
          <a:p>
            <a:fld id="{E81114CF-4B8B-41A9-A082-BA0EE9E6C463}" type="datetime8">
              <a:rPr lang="en-NL" smtClean="0"/>
              <a:t>25/05/2020 18:15</a:t>
            </a:fld>
            <a:endParaRPr lang="en-NL"/>
          </a:p>
        </p:txBody>
      </p:sp>
      <p:sp>
        <p:nvSpPr>
          <p:cNvPr id="6" name="Footer Placeholder 5">
            <a:extLst>
              <a:ext uri="{FF2B5EF4-FFF2-40B4-BE49-F238E27FC236}">
                <a16:creationId xmlns:a16="http://schemas.microsoft.com/office/drawing/2014/main" id="{1D93AA83-7033-46F2-B058-B21517AFEBC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E0CF935C-A9FF-410C-AC6A-F592797CCC09}"/>
              </a:ext>
            </a:extLst>
          </p:cNvPr>
          <p:cNvSpPr>
            <a:spLocks noGrp="1"/>
          </p:cNvSpPr>
          <p:nvPr>
            <p:ph type="sldNum" sz="quarter" idx="12"/>
          </p:nvPr>
        </p:nvSpPr>
        <p:spPr/>
        <p:txBody>
          <a:bodyPr/>
          <a:lstStyle/>
          <a:p>
            <a:fld id="{B8707C40-5658-435E-8BF1-74E3E245D09F}" type="slidenum">
              <a:rPr lang="en-NL" smtClean="0"/>
              <a:t>‹#›</a:t>
            </a:fld>
            <a:endParaRPr lang="en-NL"/>
          </a:p>
        </p:txBody>
      </p:sp>
    </p:spTree>
    <p:extLst>
      <p:ext uri="{BB962C8B-B14F-4D97-AF65-F5344CB8AC3E}">
        <p14:creationId xmlns:p14="http://schemas.microsoft.com/office/powerpoint/2010/main" val="149243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413C-4214-4269-962C-7AB485355CA7}"/>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94331B06-B309-4E04-9785-47E1C4C51A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87EBA7-324C-4107-A6C1-5C6094CA45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FCA4C5FC-9A1D-443C-BF37-69DD4CA5D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86BCE-14B1-4120-89BD-0B43190E2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74CD082-4125-4335-9E4F-C68F8BA7257C}"/>
              </a:ext>
            </a:extLst>
          </p:cNvPr>
          <p:cNvSpPr>
            <a:spLocks noGrp="1"/>
          </p:cNvSpPr>
          <p:nvPr>
            <p:ph type="dt" sz="half" idx="10"/>
          </p:nvPr>
        </p:nvSpPr>
        <p:spPr/>
        <p:txBody>
          <a:bodyPr/>
          <a:lstStyle/>
          <a:p>
            <a:fld id="{DC78E4D9-E91E-4019-A004-9CF60355B66E}" type="datetime8">
              <a:rPr lang="en-NL" smtClean="0"/>
              <a:t>25/05/2020 18:15</a:t>
            </a:fld>
            <a:endParaRPr lang="en-NL"/>
          </a:p>
        </p:txBody>
      </p:sp>
      <p:sp>
        <p:nvSpPr>
          <p:cNvPr id="8" name="Footer Placeholder 7">
            <a:extLst>
              <a:ext uri="{FF2B5EF4-FFF2-40B4-BE49-F238E27FC236}">
                <a16:creationId xmlns:a16="http://schemas.microsoft.com/office/drawing/2014/main" id="{DEACD6EE-6AA8-42FC-8CF8-46FD190D6704}"/>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FAD8E19A-D28F-46CD-85EE-197FAACFA19C}"/>
              </a:ext>
            </a:extLst>
          </p:cNvPr>
          <p:cNvSpPr>
            <a:spLocks noGrp="1"/>
          </p:cNvSpPr>
          <p:nvPr>
            <p:ph type="sldNum" sz="quarter" idx="12"/>
          </p:nvPr>
        </p:nvSpPr>
        <p:spPr/>
        <p:txBody>
          <a:bodyPr/>
          <a:lstStyle/>
          <a:p>
            <a:fld id="{B8707C40-5658-435E-8BF1-74E3E245D09F}" type="slidenum">
              <a:rPr lang="en-NL" smtClean="0"/>
              <a:t>‹#›</a:t>
            </a:fld>
            <a:endParaRPr lang="en-NL"/>
          </a:p>
        </p:txBody>
      </p:sp>
    </p:spTree>
    <p:extLst>
      <p:ext uri="{BB962C8B-B14F-4D97-AF65-F5344CB8AC3E}">
        <p14:creationId xmlns:p14="http://schemas.microsoft.com/office/powerpoint/2010/main" val="17219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7FD1-0E86-4514-B460-1EDF851D9547}"/>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C4BE6468-2438-4FBD-AC3A-662CD81C86D5}"/>
              </a:ext>
            </a:extLst>
          </p:cNvPr>
          <p:cNvSpPr>
            <a:spLocks noGrp="1"/>
          </p:cNvSpPr>
          <p:nvPr>
            <p:ph type="dt" sz="half" idx="10"/>
          </p:nvPr>
        </p:nvSpPr>
        <p:spPr/>
        <p:txBody>
          <a:bodyPr/>
          <a:lstStyle/>
          <a:p>
            <a:fld id="{D32D45EA-997D-489B-B15C-006A614038CD}" type="datetime8">
              <a:rPr lang="en-NL" smtClean="0"/>
              <a:t>25/05/2020 18:15</a:t>
            </a:fld>
            <a:endParaRPr lang="en-NL"/>
          </a:p>
        </p:txBody>
      </p:sp>
      <p:sp>
        <p:nvSpPr>
          <p:cNvPr id="4" name="Footer Placeholder 3">
            <a:extLst>
              <a:ext uri="{FF2B5EF4-FFF2-40B4-BE49-F238E27FC236}">
                <a16:creationId xmlns:a16="http://schemas.microsoft.com/office/drawing/2014/main" id="{87EC908E-8056-4D56-90ED-5AF3AC059A05}"/>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F7F92C5-6A2F-42D6-9EB6-DBC0E2F2266A}"/>
              </a:ext>
            </a:extLst>
          </p:cNvPr>
          <p:cNvSpPr>
            <a:spLocks noGrp="1"/>
          </p:cNvSpPr>
          <p:nvPr>
            <p:ph type="sldNum" sz="quarter" idx="12"/>
          </p:nvPr>
        </p:nvSpPr>
        <p:spPr/>
        <p:txBody>
          <a:bodyPr/>
          <a:lstStyle/>
          <a:p>
            <a:fld id="{B8707C40-5658-435E-8BF1-74E3E245D09F}" type="slidenum">
              <a:rPr lang="en-NL" smtClean="0"/>
              <a:t>‹#›</a:t>
            </a:fld>
            <a:endParaRPr lang="en-NL"/>
          </a:p>
        </p:txBody>
      </p:sp>
    </p:spTree>
    <p:extLst>
      <p:ext uri="{BB962C8B-B14F-4D97-AF65-F5344CB8AC3E}">
        <p14:creationId xmlns:p14="http://schemas.microsoft.com/office/powerpoint/2010/main" val="392023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DAFCC7-FB7F-4EF0-AD40-282C04D06255}"/>
              </a:ext>
            </a:extLst>
          </p:cNvPr>
          <p:cNvSpPr>
            <a:spLocks noGrp="1"/>
          </p:cNvSpPr>
          <p:nvPr>
            <p:ph type="dt" sz="half" idx="10"/>
          </p:nvPr>
        </p:nvSpPr>
        <p:spPr/>
        <p:txBody>
          <a:bodyPr/>
          <a:lstStyle/>
          <a:p>
            <a:fld id="{A57A7DA0-EA50-49E5-B0C1-58EFE9BF5928}" type="datetime8">
              <a:rPr lang="en-NL" smtClean="0"/>
              <a:t>25/05/2020 18:15</a:t>
            </a:fld>
            <a:endParaRPr lang="en-NL"/>
          </a:p>
        </p:txBody>
      </p:sp>
      <p:sp>
        <p:nvSpPr>
          <p:cNvPr id="3" name="Footer Placeholder 2">
            <a:extLst>
              <a:ext uri="{FF2B5EF4-FFF2-40B4-BE49-F238E27FC236}">
                <a16:creationId xmlns:a16="http://schemas.microsoft.com/office/drawing/2014/main" id="{715000A5-536C-4098-9027-702954AA1426}"/>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D743F9C3-EC89-4E7F-9261-F303270A66DE}"/>
              </a:ext>
            </a:extLst>
          </p:cNvPr>
          <p:cNvSpPr>
            <a:spLocks noGrp="1"/>
          </p:cNvSpPr>
          <p:nvPr>
            <p:ph type="sldNum" sz="quarter" idx="12"/>
          </p:nvPr>
        </p:nvSpPr>
        <p:spPr/>
        <p:txBody>
          <a:bodyPr/>
          <a:lstStyle/>
          <a:p>
            <a:fld id="{B8707C40-5658-435E-8BF1-74E3E245D09F}" type="slidenum">
              <a:rPr lang="en-NL" smtClean="0"/>
              <a:t>‹#›</a:t>
            </a:fld>
            <a:endParaRPr lang="en-NL"/>
          </a:p>
        </p:txBody>
      </p:sp>
    </p:spTree>
    <p:extLst>
      <p:ext uri="{BB962C8B-B14F-4D97-AF65-F5344CB8AC3E}">
        <p14:creationId xmlns:p14="http://schemas.microsoft.com/office/powerpoint/2010/main" val="1290343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189-50DF-4F94-BCD4-E7B57AF4D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21652EED-7F40-4100-B30B-17777E68B5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CE4E34AA-A055-4F24-A125-93A21D124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E321D1-A6B0-4840-8C23-1398C86B4E0E}"/>
              </a:ext>
            </a:extLst>
          </p:cNvPr>
          <p:cNvSpPr>
            <a:spLocks noGrp="1"/>
          </p:cNvSpPr>
          <p:nvPr>
            <p:ph type="dt" sz="half" idx="10"/>
          </p:nvPr>
        </p:nvSpPr>
        <p:spPr/>
        <p:txBody>
          <a:bodyPr/>
          <a:lstStyle/>
          <a:p>
            <a:fld id="{7F88D36F-B0E1-486C-9441-7363DC3B8EFC}" type="datetime8">
              <a:rPr lang="en-NL" smtClean="0"/>
              <a:t>25/05/2020 18:15</a:t>
            </a:fld>
            <a:endParaRPr lang="en-NL"/>
          </a:p>
        </p:txBody>
      </p:sp>
      <p:sp>
        <p:nvSpPr>
          <p:cNvPr id="6" name="Footer Placeholder 5">
            <a:extLst>
              <a:ext uri="{FF2B5EF4-FFF2-40B4-BE49-F238E27FC236}">
                <a16:creationId xmlns:a16="http://schemas.microsoft.com/office/drawing/2014/main" id="{B8CECC8E-91D9-4AF8-9846-A938BCD5212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0A37251-CBEF-43F3-9BDD-3C12310475CE}"/>
              </a:ext>
            </a:extLst>
          </p:cNvPr>
          <p:cNvSpPr>
            <a:spLocks noGrp="1"/>
          </p:cNvSpPr>
          <p:nvPr>
            <p:ph type="sldNum" sz="quarter" idx="12"/>
          </p:nvPr>
        </p:nvSpPr>
        <p:spPr/>
        <p:txBody>
          <a:bodyPr/>
          <a:lstStyle/>
          <a:p>
            <a:fld id="{B8707C40-5658-435E-8BF1-74E3E245D09F}" type="slidenum">
              <a:rPr lang="en-NL" smtClean="0"/>
              <a:t>‹#›</a:t>
            </a:fld>
            <a:endParaRPr lang="en-NL"/>
          </a:p>
        </p:txBody>
      </p:sp>
    </p:spTree>
    <p:extLst>
      <p:ext uri="{BB962C8B-B14F-4D97-AF65-F5344CB8AC3E}">
        <p14:creationId xmlns:p14="http://schemas.microsoft.com/office/powerpoint/2010/main" val="2461915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829F-3E3E-4C21-B800-B65C8D9B1B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B63BED87-3289-446E-94C1-CD6020181B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D615C8CC-3AA2-47F3-95A8-36E7781A74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48D3D5-23E5-4121-927E-278A026F2184}"/>
              </a:ext>
            </a:extLst>
          </p:cNvPr>
          <p:cNvSpPr>
            <a:spLocks noGrp="1"/>
          </p:cNvSpPr>
          <p:nvPr>
            <p:ph type="dt" sz="half" idx="10"/>
          </p:nvPr>
        </p:nvSpPr>
        <p:spPr/>
        <p:txBody>
          <a:bodyPr/>
          <a:lstStyle/>
          <a:p>
            <a:fld id="{4AAD105C-9A1B-4F21-B618-9D5B1D1DC7D4}" type="datetime8">
              <a:rPr lang="en-NL" smtClean="0"/>
              <a:t>25/05/2020 18:15</a:t>
            </a:fld>
            <a:endParaRPr lang="en-NL"/>
          </a:p>
        </p:txBody>
      </p:sp>
      <p:sp>
        <p:nvSpPr>
          <p:cNvPr id="6" name="Footer Placeholder 5">
            <a:extLst>
              <a:ext uri="{FF2B5EF4-FFF2-40B4-BE49-F238E27FC236}">
                <a16:creationId xmlns:a16="http://schemas.microsoft.com/office/drawing/2014/main" id="{59C73C85-F32A-4968-90A4-80F30A0F22E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EBB9499-F85C-4E46-85B1-DC018BC20199}"/>
              </a:ext>
            </a:extLst>
          </p:cNvPr>
          <p:cNvSpPr>
            <a:spLocks noGrp="1"/>
          </p:cNvSpPr>
          <p:nvPr>
            <p:ph type="sldNum" sz="quarter" idx="12"/>
          </p:nvPr>
        </p:nvSpPr>
        <p:spPr/>
        <p:txBody>
          <a:bodyPr/>
          <a:lstStyle/>
          <a:p>
            <a:fld id="{B8707C40-5658-435E-8BF1-74E3E245D09F}" type="slidenum">
              <a:rPr lang="en-NL" smtClean="0"/>
              <a:t>‹#›</a:t>
            </a:fld>
            <a:endParaRPr lang="en-NL"/>
          </a:p>
        </p:txBody>
      </p:sp>
    </p:spTree>
    <p:extLst>
      <p:ext uri="{BB962C8B-B14F-4D97-AF65-F5344CB8AC3E}">
        <p14:creationId xmlns:p14="http://schemas.microsoft.com/office/powerpoint/2010/main" val="99202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C2588B-47D2-4DDD-99CD-C73CB14C4B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E204FCF9-3751-4430-AA9F-17798BDAE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BB090A9-BA45-4D20-93D4-8BD12AA24C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4BC4A5-891E-4F57-8588-7671BD2F139F}" type="datetime8">
              <a:rPr lang="en-NL" smtClean="0"/>
              <a:t>25/05/2020 18:15</a:t>
            </a:fld>
            <a:endParaRPr lang="en-NL"/>
          </a:p>
        </p:txBody>
      </p:sp>
      <p:sp>
        <p:nvSpPr>
          <p:cNvPr id="5" name="Footer Placeholder 4">
            <a:extLst>
              <a:ext uri="{FF2B5EF4-FFF2-40B4-BE49-F238E27FC236}">
                <a16:creationId xmlns:a16="http://schemas.microsoft.com/office/drawing/2014/main" id="{889F8E1C-7275-480B-BE22-3DCB13EB2D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8531FD11-9B44-42D1-BABA-01FE92D45AFD}"/>
              </a:ext>
            </a:extLst>
          </p:cNvPr>
          <p:cNvSpPr>
            <a:spLocks noGrp="1"/>
          </p:cNvSpPr>
          <p:nvPr>
            <p:ph type="sldNum" sz="quarter" idx="4"/>
          </p:nvPr>
        </p:nvSpPr>
        <p:spPr>
          <a:xfrm>
            <a:off x="9386596" y="64306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707C40-5658-435E-8BF1-74E3E245D09F}" type="slidenum">
              <a:rPr lang="en-NL" smtClean="0"/>
              <a:t>‹#›</a:t>
            </a:fld>
            <a:endParaRPr lang="en-NL"/>
          </a:p>
        </p:txBody>
      </p:sp>
      <p:pic>
        <p:nvPicPr>
          <p:cNvPr id="7" name="Picture 6" descr="A picture containing drawing, mug&#10;&#10;Description automatically generated">
            <a:extLst>
              <a:ext uri="{FF2B5EF4-FFF2-40B4-BE49-F238E27FC236}">
                <a16:creationId xmlns:a16="http://schemas.microsoft.com/office/drawing/2014/main" id="{C2D1E80F-C8AC-4C91-B174-67975F66FEC9}"/>
              </a:ext>
            </a:extLst>
          </p:cNvPr>
          <p:cNvPicPr>
            <a:picLocks noChangeAspect="1"/>
          </p:cNvPicPr>
          <p:nvPr userDrawn="1"/>
        </p:nvPicPr>
        <p:blipFill>
          <a:blip r:embed="rId13"/>
          <a:stretch>
            <a:fillRect/>
          </a:stretch>
        </p:blipFill>
        <p:spPr>
          <a:xfrm>
            <a:off x="9785219" y="6444766"/>
            <a:ext cx="2129973" cy="336901"/>
          </a:xfrm>
          <a:prstGeom prst="rect">
            <a:avLst/>
          </a:prstGeom>
        </p:spPr>
      </p:pic>
    </p:spTree>
    <p:extLst>
      <p:ext uri="{BB962C8B-B14F-4D97-AF65-F5344CB8AC3E}">
        <p14:creationId xmlns:p14="http://schemas.microsoft.com/office/powerpoint/2010/main" val="358043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3.wdp"/><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riadzany.blogspot.com/2018/03/morocco-installs-charging-stations-for.htm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jp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hyperlink" Target="https://pixabay.com/en/consumption-energy-electricity-1915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riadzany.blogspot.com/2018/03/morocco-installs-charging-stations-for.html" TargetMode="Externa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hyperlink" Target="https://pixabay.com/en/consumption-energy-electricity-1915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riadzany.blogspot.com/2018/03/morocco-installs-charging-stations-for.html" TargetMode="Externa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hyperlink" Target="https://pixabay.com/en/consumption-energy-electricity-1915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riadzany.blogspot.com/2018/03/morocco-installs-charging-stations-for.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pixabay.com/en/consumption-energy-electricity-19150/" TargetMode="Externa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5.wdp"/></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he planet earth taken from the outer space">
            <a:extLst>
              <a:ext uri="{FF2B5EF4-FFF2-40B4-BE49-F238E27FC236}">
                <a16:creationId xmlns:a16="http://schemas.microsoft.com/office/drawing/2014/main" id="{DE9AB857-E6CB-481C-89AE-36DA18BB575C}"/>
              </a:ext>
            </a:extLst>
          </p:cNvPr>
          <p:cNvPicPr>
            <a:picLocks noChangeAspect="1"/>
          </p:cNvPicPr>
          <p:nvPr/>
        </p:nvPicPr>
        <p:blipFill rotWithShape="1">
          <a:blip r:embed="rId3"/>
          <a:srcRect t="2070" b="11723"/>
          <a:stretch/>
        </p:blipFill>
        <p:spPr>
          <a:xfrm>
            <a:off x="20" y="10"/>
            <a:ext cx="12191980" cy="6857990"/>
          </a:xfrm>
          <a:prstGeom prst="rect">
            <a:avLst/>
          </a:prstGeom>
          <a:noFill/>
        </p:spPr>
      </p:pic>
      <p:sp>
        <p:nvSpPr>
          <p:cNvPr id="10" name="Rectangle 9">
            <a:extLst>
              <a:ext uri="{FF2B5EF4-FFF2-40B4-BE49-F238E27FC236}">
                <a16:creationId xmlns:a16="http://schemas.microsoft.com/office/drawing/2014/main" id="{B829BB81-B2A6-4436-9D4A-ABF9E32AD4A0}"/>
              </a:ext>
            </a:extLst>
          </p:cNvPr>
          <p:cNvSpPr/>
          <p:nvPr/>
        </p:nvSpPr>
        <p:spPr>
          <a:xfrm>
            <a:off x="2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cxnSp>
        <p:nvCxnSpPr>
          <p:cNvPr id="11" name="Google Shape;108;p25">
            <a:extLst>
              <a:ext uri="{FF2B5EF4-FFF2-40B4-BE49-F238E27FC236}">
                <a16:creationId xmlns:a16="http://schemas.microsoft.com/office/drawing/2014/main" id="{E5B1840A-1ED5-46AB-9056-517DF9B06F0C}"/>
              </a:ext>
            </a:extLst>
          </p:cNvPr>
          <p:cNvCxnSpPr/>
          <p:nvPr/>
        </p:nvCxnSpPr>
        <p:spPr>
          <a:xfrm>
            <a:off x="6095990" y="2932710"/>
            <a:ext cx="500400" cy="0"/>
          </a:xfrm>
          <a:prstGeom prst="straightConnector1">
            <a:avLst/>
          </a:prstGeom>
          <a:noFill/>
          <a:ln w="19050" cap="flat" cmpd="sng">
            <a:solidFill>
              <a:schemeClr val="lt1"/>
            </a:solidFill>
            <a:prstDash val="solid"/>
            <a:round/>
            <a:headEnd type="none" w="med" len="med"/>
            <a:tailEnd type="none" w="med" len="med"/>
          </a:ln>
        </p:spPr>
      </p:cxnSp>
      <p:sp>
        <p:nvSpPr>
          <p:cNvPr id="13" name="TextBox 12">
            <a:extLst>
              <a:ext uri="{FF2B5EF4-FFF2-40B4-BE49-F238E27FC236}">
                <a16:creationId xmlns:a16="http://schemas.microsoft.com/office/drawing/2014/main" id="{CA789FB1-81CF-4F8E-A81A-925C37E2D119}"/>
              </a:ext>
            </a:extLst>
          </p:cNvPr>
          <p:cNvSpPr txBox="1"/>
          <p:nvPr/>
        </p:nvSpPr>
        <p:spPr>
          <a:xfrm>
            <a:off x="3556607" y="2344203"/>
            <a:ext cx="6079565" cy="1177013"/>
          </a:xfrm>
          <a:prstGeom prst="rect">
            <a:avLst/>
          </a:prstGeom>
          <a:noFill/>
        </p:spPr>
        <p:txBody>
          <a:bodyPr wrap="square" lIns="0" tIns="0" rIns="0" bIns="0" rtlCol="0">
            <a:noAutofit/>
          </a:bodyPr>
          <a:lstStyle/>
          <a:p>
            <a:pPr algn="l"/>
            <a:r>
              <a:rPr lang="en-GB" sz="3400" dirty="0">
                <a:solidFill>
                  <a:schemeClr val="bg1"/>
                </a:solidFill>
                <a:latin typeface="Rockwell" panose="02060603020205020403" pitchFamily="18" charset="0"/>
              </a:rPr>
              <a:t>AMSTERDAM CITY PROJECT</a:t>
            </a:r>
            <a:endParaRPr lang="en-NL" sz="3400" dirty="0">
              <a:solidFill>
                <a:schemeClr val="bg1"/>
              </a:solidFill>
              <a:latin typeface="Rockwell" panose="02060603020205020403" pitchFamily="18" charset="0"/>
            </a:endParaRPr>
          </a:p>
        </p:txBody>
      </p:sp>
      <p:pic>
        <p:nvPicPr>
          <p:cNvPr id="7" name="Picture 6" descr="A picture containing drawing, mug&#10;&#10;Description automatically generated">
            <a:extLst>
              <a:ext uri="{FF2B5EF4-FFF2-40B4-BE49-F238E27FC236}">
                <a16:creationId xmlns:a16="http://schemas.microsoft.com/office/drawing/2014/main" id="{51557973-3F47-4F62-8769-4EAF3367C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5926" y="3167469"/>
            <a:ext cx="4096709" cy="648000"/>
          </a:xfrm>
          <a:prstGeom prst="rect">
            <a:avLst/>
          </a:prstGeom>
        </p:spPr>
      </p:pic>
    </p:spTree>
    <p:extLst>
      <p:ext uri="{BB962C8B-B14F-4D97-AF65-F5344CB8AC3E}">
        <p14:creationId xmlns:p14="http://schemas.microsoft.com/office/powerpoint/2010/main" val="2646642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6E8F6761-1395-4AF7-912D-1BF57FBAB98C}"/>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4700"/>
                    </a14:imgEffect>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76000"/>
          </a:xfrm>
          <a:prstGeom prst="rect">
            <a:avLst/>
          </a:prstGeom>
          <a:solidFill>
            <a:schemeClr val="tx1"/>
          </a:solidFill>
        </p:spPr>
      </p:pic>
      <p:sp>
        <p:nvSpPr>
          <p:cNvPr id="9" name="Rectangle 8">
            <a:extLst>
              <a:ext uri="{FF2B5EF4-FFF2-40B4-BE49-F238E27FC236}">
                <a16:creationId xmlns:a16="http://schemas.microsoft.com/office/drawing/2014/main" id="{3DBFFC8C-9E87-48BD-A8C8-F7914B3180A6}"/>
              </a:ext>
            </a:extLst>
          </p:cNvPr>
          <p:cNvSpPr/>
          <p:nvPr/>
        </p:nvSpPr>
        <p:spPr>
          <a:xfrm>
            <a:off x="0" y="18000"/>
            <a:ext cx="12191980" cy="6858000"/>
          </a:xfrm>
          <a:prstGeom prst="rect">
            <a:avLst/>
          </a:prstGeom>
          <a:solidFill>
            <a:schemeClr val="dk1">
              <a:alpha val="2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latin typeface="Nexa Bold"/>
            </a:endParaRPr>
          </a:p>
        </p:txBody>
      </p:sp>
    </p:spTree>
    <p:extLst>
      <p:ext uri="{BB962C8B-B14F-4D97-AF65-F5344CB8AC3E}">
        <p14:creationId xmlns:p14="http://schemas.microsoft.com/office/powerpoint/2010/main" val="2039261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Puzzle">
            <a:extLst>
              <a:ext uri="{FF2B5EF4-FFF2-40B4-BE49-F238E27FC236}">
                <a16:creationId xmlns:a16="http://schemas.microsoft.com/office/drawing/2014/main" id="{7E21B67A-166C-4A0B-A0D1-6AEA1BBDB57E}"/>
              </a:ext>
            </a:extLst>
          </p:cNvPr>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3806" b="11924"/>
          <a:stretch/>
        </p:blipFill>
        <p:spPr>
          <a:xfrm>
            <a:off x="20" y="10"/>
            <a:ext cx="12191980" cy="6857990"/>
          </a:xfrm>
          <a:prstGeom prst="rect">
            <a:avLst/>
          </a:prstGeom>
        </p:spPr>
      </p:pic>
      <p:pic>
        <p:nvPicPr>
          <p:cNvPr id="13" name="Picture 12" descr="Bright modern kitchen">
            <a:extLst>
              <a:ext uri="{FF2B5EF4-FFF2-40B4-BE49-F238E27FC236}">
                <a16:creationId xmlns:a16="http://schemas.microsoft.com/office/drawing/2014/main" id="{F4D490EC-1AA9-4D33-8B8F-1872EDB69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587476" cy="6858000"/>
          </a:xfrm>
          <a:prstGeom prst="rect">
            <a:avLst/>
          </a:prstGeom>
        </p:spPr>
      </p:pic>
      <p:sp>
        <p:nvSpPr>
          <p:cNvPr id="10" name="Rectangle 9">
            <a:extLst>
              <a:ext uri="{FF2B5EF4-FFF2-40B4-BE49-F238E27FC236}">
                <a16:creationId xmlns:a16="http://schemas.microsoft.com/office/drawing/2014/main" id="{1402E1BB-1513-4273-B2E1-6EDFAF778E9D}"/>
              </a:ext>
            </a:extLst>
          </p:cNvPr>
          <p:cNvSpPr/>
          <p:nvPr/>
        </p:nvSpPr>
        <p:spPr>
          <a:xfrm>
            <a:off x="0" y="-1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latin typeface="Nexa Bold"/>
            </a:endParaRPr>
          </a:p>
        </p:txBody>
      </p:sp>
      <p:sp>
        <p:nvSpPr>
          <p:cNvPr id="14" name="Rectangle 13">
            <a:extLst>
              <a:ext uri="{FF2B5EF4-FFF2-40B4-BE49-F238E27FC236}">
                <a16:creationId xmlns:a16="http://schemas.microsoft.com/office/drawing/2014/main" id="{7B25FB4B-5297-499B-8CB0-0194E091FAB1}"/>
              </a:ext>
            </a:extLst>
          </p:cNvPr>
          <p:cNvSpPr/>
          <p:nvPr/>
        </p:nvSpPr>
        <p:spPr>
          <a:xfrm>
            <a:off x="-20" y="5407572"/>
            <a:ext cx="12192020" cy="145042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b="1" dirty="0">
                <a:latin typeface="Nexa Bold"/>
              </a:rPr>
              <a:t>WHICH STADSDELEN IS DOING WELL &amp; WHICH ONE NEED FOCUS </a:t>
            </a:r>
            <a:endParaRPr lang="en-NL" sz="3200" b="1" dirty="0">
              <a:latin typeface="Nexa Bold"/>
            </a:endParaRPr>
          </a:p>
        </p:txBody>
      </p:sp>
    </p:spTree>
    <p:extLst>
      <p:ext uri="{BB962C8B-B14F-4D97-AF65-F5344CB8AC3E}">
        <p14:creationId xmlns:p14="http://schemas.microsoft.com/office/powerpoint/2010/main" val="240160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Person pointing at the stock market graph with virtual screen">
            <a:extLst>
              <a:ext uri="{FF2B5EF4-FFF2-40B4-BE49-F238E27FC236}">
                <a16:creationId xmlns:a16="http://schemas.microsoft.com/office/drawing/2014/main" id="{526BF5EF-C628-4D42-B170-13F7D554E749}"/>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8" name="Rectangle 37">
            <a:extLst>
              <a:ext uri="{FF2B5EF4-FFF2-40B4-BE49-F238E27FC236}">
                <a16:creationId xmlns:a16="http://schemas.microsoft.com/office/drawing/2014/main" id="{DF65213E-2D68-474F-AAE4-81919172A174}"/>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latin typeface="Nexa Bold"/>
            </a:endParaRPr>
          </a:p>
        </p:txBody>
      </p:sp>
      <p:sp>
        <p:nvSpPr>
          <p:cNvPr id="5" name="Google Shape;148;p6">
            <a:extLst>
              <a:ext uri="{FF2B5EF4-FFF2-40B4-BE49-F238E27FC236}">
                <a16:creationId xmlns:a16="http://schemas.microsoft.com/office/drawing/2014/main" id="{1899285E-8AD4-4020-A94A-E02BADC3E08A}"/>
              </a:ext>
            </a:extLst>
          </p:cNvPr>
          <p:cNvSpPr txBox="1">
            <a:spLocks/>
          </p:cNvSpPr>
          <p:nvPr/>
        </p:nvSpPr>
        <p:spPr>
          <a:xfrm>
            <a:off x="996590" y="529412"/>
            <a:ext cx="10198818" cy="74805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400"/>
            </a:pPr>
            <a:r>
              <a:rPr lang="en-US" sz="2800" b="1" dirty="0">
                <a:solidFill>
                  <a:schemeClr val="bg1"/>
                </a:solidFill>
                <a:latin typeface="News Gothic MT" panose="020B0504020203020204" pitchFamily="34" charset="0"/>
                <a:ea typeface="Corbel" charset="0"/>
                <a:cs typeface="Corbel" charset="0"/>
                <a:sym typeface="Arial"/>
              </a:rPr>
              <a:t>What if</a:t>
            </a:r>
            <a:r>
              <a:rPr lang="mr-IN" sz="2800" b="1" dirty="0">
                <a:solidFill>
                  <a:schemeClr val="bg1"/>
                </a:solidFill>
                <a:latin typeface="News Gothic MT" panose="020B0504020203020204" pitchFamily="34" charset="0"/>
                <a:ea typeface="Corbel" charset="0"/>
                <a:cs typeface="Corbel" charset="0"/>
                <a:sym typeface="Arial"/>
              </a:rPr>
              <a:t>…</a:t>
            </a:r>
            <a:r>
              <a:rPr lang="en-US" sz="2800" b="1" dirty="0">
                <a:solidFill>
                  <a:schemeClr val="bg1"/>
                </a:solidFill>
                <a:latin typeface="News Gothic MT" panose="020B0504020203020204" pitchFamily="34" charset="0"/>
                <a:ea typeface="Corbel" charset="0"/>
                <a:cs typeface="Corbel" charset="0"/>
                <a:sym typeface="Arial"/>
              </a:rPr>
              <a:t>.</a:t>
            </a:r>
            <a:endParaRPr lang="en-US" sz="2800" b="1" dirty="0">
              <a:solidFill>
                <a:schemeClr val="bg1"/>
              </a:solidFill>
              <a:latin typeface="News Gothic MT" panose="020B0504020203020204" pitchFamily="34" charset="0"/>
              <a:ea typeface="Corbel" charset="0"/>
              <a:cs typeface="Corbel" charset="0"/>
            </a:endParaRPr>
          </a:p>
        </p:txBody>
      </p:sp>
      <p:grpSp>
        <p:nvGrpSpPr>
          <p:cNvPr id="3" name="Group 2">
            <a:extLst>
              <a:ext uri="{FF2B5EF4-FFF2-40B4-BE49-F238E27FC236}">
                <a16:creationId xmlns:a16="http://schemas.microsoft.com/office/drawing/2014/main" id="{C8E0DD8D-F997-45FB-ABB8-5D5541DF59A2}"/>
              </a:ext>
            </a:extLst>
          </p:cNvPr>
          <p:cNvGrpSpPr/>
          <p:nvPr/>
        </p:nvGrpSpPr>
        <p:grpSpPr>
          <a:xfrm>
            <a:off x="155894" y="1804410"/>
            <a:ext cx="3060000" cy="3060000"/>
            <a:chOff x="155894" y="1804410"/>
            <a:chExt cx="3060000" cy="3060000"/>
          </a:xfrm>
        </p:grpSpPr>
        <p:grpSp>
          <p:nvGrpSpPr>
            <p:cNvPr id="21" name="Group 20">
              <a:extLst>
                <a:ext uri="{FF2B5EF4-FFF2-40B4-BE49-F238E27FC236}">
                  <a16:creationId xmlns:a16="http://schemas.microsoft.com/office/drawing/2014/main" id="{1F07D468-28A7-414C-8E4F-42DB9C69BDA1}"/>
                </a:ext>
              </a:extLst>
            </p:cNvPr>
            <p:cNvGrpSpPr/>
            <p:nvPr/>
          </p:nvGrpSpPr>
          <p:grpSpPr>
            <a:xfrm>
              <a:off x="155894" y="1804410"/>
              <a:ext cx="3060000" cy="3060000"/>
              <a:chOff x="7307548" y="1765969"/>
              <a:chExt cx="3347446" cy="3347444"/>
            </a:xfrm>
          </p:grpSpPr>
          <p:sp>
            <p:nvSpPr>
              <p:cNvPr id="22" name="Google Shape;145;p6">
                <a:extLst>
                  <a:ext uri="{FF2B5EF4-FFF2-40B4-BE49-F238E27FC236}">
                    <a16:creationId xmlns:a16="http://schemas.microsoft.com/office/drawing/2014/main" id="{AC3423C9-F219-41BE-ABDA-2B7F491CDB86}"/>
                  </a:ext>
                </a:extLst>
              </p:cNvPr>
              <p:cNvSpPr/>
              <p:nvPr/>
            </p:nvSpPr>
            <p:spPr>
              <a:xfrm>
                <a:off x="7307548" y="1765969"/>
                <a:ext cx="3347446" cy="3347444"/>
              </a:xfrm>
              <a:prstGeom prst="ellipse">
                <a:avLst/>
              </a:prstGeom>
              <a:solidFill>
                <a:schemeClr val="tx1">
                  <a:alpha val="70000"/>
                </a:schemeClr>
              </a:solidFill>
              <a:ln w="28575"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1" i="0" u="none" strike="noStrike" cap="none" dirty="0">
                  <a:solidFill>
                    <a:schemeClr val="lt1"/>
                  </a:solidFill>
                  <a:latin typeface="Corbel" charset="0"/>
                  <a:ea typeface="Corbel" charset="0"/>
                  <a:cs typeface="Corbel" charset="0"/>
                  <a:sym typeface="Calibri"/>
                </a:endParaRPr>
              </a:p>
            </p:txBody>
          </p:sp>
          <p:sp>
            <p:nvSpPr>
              <p:cNvPr id="24" name="Rectangle 23">
                <a:extLst>
                  <a:ext uri="{FF2B5EF4-FFF2-40B4-BE49-F238E27FC236}">
                    <a16:creationId xmlns:a16="http://schemas.microsoft.com/office/drawing/2014/main" id="{7A4B3C66-1B3D-4324-A2B5-3BEB55F05C1F}"/>
                  </a:ext>
                </a:extLst>
              </p:cNvPr>
              <p:cNvSpPr/>
              <p:nvPr/>
            </p:nvSpPr>
            <p:spPr>
              <a:xfrm>
                <a:off x="7581651" y="3619459"/>
                <a:ext cx="2639072" cy="1043732"/>
              </a:xfrm>
              <a:prstGeom prst="rect">
                <a:avLst/>
              </a:prstGeom>
            </p:spPr>
            <p:txBody>
              <a:bodyPr wrap="square">
                <a:spAutoFit/>
              </a:bodyPr>
              <a:lstStyle/>
              <a:p>
                <a:pPr lvl="0" algn="ctr"/>
                <a:r>
                  <a:rPr lang="en-US" sz="2800" dirty="0">
                    <a:solidFill>
                      <a:srgbClr val="00B050"/>
                    </a:solidFill>
                    <a:latin typeface="Nexa Bold"/>
                    <a:ea typeface="Corbel" charset="0"/>
                    <a:cs typeface="Corbel" charset="0"/>
                    <a:sym typeface="Calibri"/>
                  </a:rPr>
                  <a:t> Accurate Data Analysis</a:t>
                </a:r>
              </a:p>
            </p:txBody>
          </p:sp>
        </p:grpSp>
        <p:pic>
          <p:nvPicPr>
            <p:cNvPr id="27" name="Graphic 26" descr="Bar graph with upward trend">
              <a:extLst>
                <a:ext uri="{FF2B5EF4-FFF2-40B4-BE49-F238E27FC236}">
                  <a16:creationId xmlns:a16="http://schemas.microsoft.com/office/drawing/2014/main" id="{912F17E3-BB27-43BF-BC0D-21C642B1CD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5593" y="2444859"/>
              <a:ext cx="914400" cy="914400"/>
            </a:xfrm>
            <a:prstGeom prst="rect">
              <a:avLst/>
            </a:prstGeom>
          </p:spPr>
        </p:pic>
      </p:grpSp>
      <p:grpSp>
        <p:nvGrpSpPr>
          <p:cNvPr id="8" name="Group 7">
            <a:extLst>
              <a:ext uri="{FF2B5EF4-FFF2-40B4-BE49-F238E27FC236}">
                <a16:creationId xmlns:a16="http://schemas.microsoft.com/office/drawing/2014/main" id="{9F0AF4E6-B5EA-4043-8145-5FB519FF977C}"/>
              </a:ext>
            </a:extLst>
          </p:cNvPr>
          <p:cNvGrpSpPr/>
          <p:nvPr/>
        </p:nvGrpSpPr>
        <p:grpSpPr>
          <a:xfrm>
            <a:off x="3012552" y="1765969"/>
            <a:ext cx="3060000" cy="3060000"/>
            <a:chOff x="3012552" y="1765969"/>
            <a:chExt cx="3060000" cy="3060000"/>
          </a:xfrm>
        </p:grpSpPr>
        <p:grpSp>
          <p:nvGrpSpPr>
            <p:cNvPr id="6" name="Group 5">
              <a:extLst>
                <a:ext uri="{FF2B5EF4-FFF2-40B4-BE49-F238E27FC236}">
                  <a16:creationId xmlns:a16="http://schemas.microsoft.com/office/drawing/2014/main" id="{2AD7B3A9-7367-4178-A035-7F2560B1B1FB}"/>
                </a:ext>
              </a:extLst>
            </p:cNvPr>
            <p:cNvGrpSpPr/>
            <p:nvPr/>
          </p:nvGrpSpPr>
          <p:grpSpPr>
            <a:xfrm>
              <a:off x="3012552" y="1765969"/>
              <a:ext cx="3060000" cy="3060000"/>
              <a:chOff x="1457012" y="1765969"/>
              <a:chExt cx="3347446" cy="3347444"/>
            </a:xfrm>
          </p:grpSpPr>
          <p:sp>
            <p:nvSpPr>
              <p:cNvPr id="7" name="Google Shape;145;p6">
                <a:extLst>
                  <a:ext uri="{FF2B5EF4-FFF2-40B4-BE49-F238E27FC236}">
                    <a16:creationId xmlns:a16="http://schemas.microsoft.com/office/drawing/2014/main" id="{6D2E6509-FA88-4AE3-8274-76CEB19F21DD}"/>
                  </a:ext>
                </a:extLst>
              </p:cNvPr>
              <p:cNvSpPr/>
              <p:nvPr/>
            </p:nvSpPr>
            <p:spPr>
              <a:xfrm>
                <a:off x="1457012" y="1765969"/>
                <a:ext cx="3347446" cy="3347444"/>
              </a:xfrm>
              <a:prstGeom prst="ellipse">
                <a:avLst/>
              </a:prstGeom>
              <a:solidFill>
                <a:schemeClr val="tx1">
                  <a:alpha val="70000"/>
                </a:schemeClr>
              </a:solidFill>
              <a:ln w="28575"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1" i="0" u="none" strike="noStrike" cap="none" dirty="0">
                  <a:solidFill>
                    <a:schemeClr val="lt1"/>
                  </a:solidFill>
                  <a:latin typeface="Corbel" charset="0"/>
                  <a:ea typeface="Corbel" charset="0"/>
                  <a:cs typeface="Corbel" charset="0"/>
                  <a:sym typeface="Calibri"/>
                </a:endParaRPr>
              </a:p>
            </p:txBody>
          </p:sp>
          <p:sp>
            <p:nvSpPr>
              <p:cNvPr id="9" name="Rectangle 8">
                <a:extLst>
                  <a:ext uri="{FF2B5EF4-FFF2-40B4-BE49-F238E27FC236}">
                    <a16:creationId xmlns:a16="http://schemas.microsoft.com/office/drawing/2014/main" id="{13F557D6-B479-4697-9DC0-611AF7A30709}"/>
                  </a:ext>
                </a:extLst>
              </p:cNvPr>
              <p:cNvSpPr/>
              <p:nvPr/>
            </p:nvSpPr>
            <p:spPr>
              <a:xfrm>
                <a:off x="1934430" y="3707808"/>
                <a:ext cx="2440759" cy="572369"/>
              </a:xfrm>
              <a:prstGeom prst="rect">
                <a:avLst/>
              </a:prstGeom>
            </p:spPr>
            <p:txBody>
              <a:bodyPr wrap="square">
                <a:spAutoFit/>
              </a:bodyPr>
              <a:lstStyle/>
              <a:p>
                <a:pPr lvl="0" algn="ctr"/>
                <a:r>
                  <a:rPr lang="en-US" sz="2800" dirty="0">
                    <a:solidFill>
                      <a:srgbClr val="00B050"/>
                    </a:solidFill>
                    <a:latin typeface="Nexa Bold"/>
                    <a:sym typeface="Calibri"/>
                  </a:rPr>
                  <a:t>Buildings</a:t>
                </a:r>
              </a:p>
            </p:txBody>
          </p:sp>
        </p:grpSp>
        <p:pic>
          <p:nvPicPr>
            <p:cNvPr id="29" name="Graphic 28" descr="Neighborhood">
              <a:extLst>
                <a:ext uri="{FF2B5EF4-FFF2-40B4-BE49-F238E27FC236}">
                  <a16:creationId xmlns:a16="http://schemas.microsoft.com/office/drawing/2014/main" id="{EFE68C3D-5FD0-45D1-B2FB-EBDE29D71B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16365" y="2266610"/>
              <a:ext cx="914400" cy="914400"/>
            </a:xfrm>
            <a:prstGeom prst="rect">
              <a:avLst/>
            </a:prstGeom>
          </p:spPr>
        </p:pic>
      </p:grpSp>
      <p:grpSp>
        <p:nvGrpSpPr>
          <p:cNvPr id="13" name="Group 12">
            <a:extLst>
              <a:ext uri="{FF2B5EF4-FFF2-40B4-BE49-F238E27FC236}">
                <a16:creationId xmlns:a16="http://schemas.microsoft.com/office/drawing/2014/main" id="{674ADC23-58B8-4105-9C7D-5B8586FBE7C3}"/>
              </a:ext>
            </a:extLst>
          </p:cNvPr>
          <p:cNvGrpSpPr/>
          <p:nvPr/>
        </p:nvGrpSpPr>
        <p:grpSpPr>
          <a:xfrm>
            <a:off x="5895412" y="1765969"/>
            <a:ext cx="3060000" cy="3060000"/>
            <a:chOff x="5895412" y="1765969"/>
            <a:chExt cx="3060000" cy="3060000"/>
          </a:xfrm>
        </p:grpSpPr>
        <p:grpSp>
          <p:nvGrpSpPr>
            <p:cNvPr id="11" name="Group 10">
              <a:extLst>
                <a:ext uri="{FF2B5EF4-FFF2-40B4-BE49-F238E27FC236}">
                  <a16:creationId xmlns:a16="http://schemas.microsoft.com/office/drawing/2014/main" id="{9507A32F-7ACE-4F28-829D-EDD173ACC293}"/>
                </a:ext>
              </a:extLst>
            </p:cNvPr>
            <p:cNvGrpSpPr/>
            <p:nvPr/>
          </p:nvGrpSpPr>
          <p:grpSpPr>
            <a:xfrm>
              <a:off x="5895412" y="1765969"/>
              <a:ext cx="3060000" cy="3060000"/>
              <a:chOff x="4455059" y="1765969"/>
              <a:chExt cx="3347446" cy="3347444"/>
            </a:xfrm>
          </p:grpSpPr>
          <p:sp>
            <p:nvSpPr>
              <p:cNvPr id="12" name="Google Shape;145;p6">
                <a:extLst>
                  <a:ext uri="{FF2B5EF4-FFF2-40B4-BE49-F238E27FC236}">
                    <a16:creationId xmlns:a16="http://schemas.microsoft.com/office/drawing/2014/main" id="{B9D1073D-9D25-41AC-A399-F69D53A1F9B5}"/>
                  </a:ext>
                </a:extLst>
              </p:cNvPr>
              <p:cNvSpPr/>
              <p:nvPr/>
            </p:nvSpPr>
            <p:spPr>
              <a:xfrm>
                <a:off x="4455059" y="1765969"/>
                <a:ext cx="3347446" cy="3347444"/>
              </a:xfrm>
              <a:prstGeom prst="ellipse">
                <a:avLst/>
              </a:prstGeom>
              <a:solidFill>
                <a:schemeClr val="tx1">
                  <a:alpha val="70000"/>
                </a:schemeClr>
              </a:solidFill>
              <a:ln w="28575"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1" i="0" u="none" strike="noStrike" cap="none" dirty="0">
                  <a:solidFill>
                    <a:schemeClr val="lt1"/>
                  </a:solidFill>
                  <a:latin typeface="Corbel" charset="0"/>
                  <a:ea typeface="Corbel" charset="0"/>
                  <a:cs typeface="Corbel" charset="0"/>
                  <a:sym typeface="Calibri"/>
                </a:endParaRPr>
              </a:p>
            </p:txBody>
          </p:sp>
          <p:sp>
            <p:nvSpPr>
              <p:cNvPr id="14" name="Rectangle 13">
                <a:extLst>
                  <a:ext uri="{FF2B5EF4-FFF2-40B4-BE49-F238E27FC236}">
                    <a16:creationId xmlns:a16="http://schemas.microsoft.com/office/drawing/2014/main" id="{5753135A-12FD-44E2-9BEB-23A72F2BC14E}"/>
                  </a:ext>
                </a:extLst>
              </p:cNvPr>
              <p:cNvSpPr/>
              <p:nvPr/>
            </p:nvSpPr>
            <p:spPr>
              <a:xfrm>
                <a:off x="5053961" y="3707808"/>
                <a:ext cx="2149642" cy="572369"/>
              </a:xfrm>
              <a:prstGeom prst="rect">
                <a:avLst/>
              </a:prstGeom>
            </p:spPr>
            <p:txBody>
              <a:bodyPr wrap="square">
                <a:spAutoFit/>
              </a:bodyPr>
              <a:lstStyle/>
              <a:p>
                <a:pPr lvl="0" algn="ctr"/>
                <a:r>
                  <a:rPr lang="en-US" sz="2800" dirty="0">
                    <a:solidFill>
                      <a:srgbClr val="00B050"/>
                    </a:solidFill>
                    <a:latin typeface="Nexa Bold"/>
                    <a:sym typeface="Calibri"/>
                  </a:rPr>
                  <a:t>Traffic</a:t>
                </a:r>
              </a:p>
            </p:txBody>
          </p:sp>
        </p:grpSp>
        <p:pic>
          <p:nvPicPr>
            <p:cNvPr id="31" name="Graphic 30" descr="Traffic light">
              <a:extLst>
                <a:ext uri="{FF2B5EF4-FFF2-40B4-BE49-F238E27FC236}">
                  <a16:creationId xmlns:a16="http://schemas.microsoft.com/office/drawing/2014/main" id="{FE622E9F-637A-44AB-ACE7-B9D93766F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99225" y="2266610"/>
              <a:ext cx="914400" cy="914400"/>
            </a:xfrm>
            <a:prstGeom prst="rect">
              <a:avLst/>
            </a:prstGeom>
          </p:spPr>
        </p:pic>
      </p:grpSp>
      <p:grpSp>
        <p:nvGrpSpPr>
          <p:cNvPr id="18" name="Group 17">
            <a:extLst>
              <a:ext uri="{FF2B5EF4-FFF2-40B4-BE49-F238E27FC236}">
                <a16:creationId xmlns:a16="http://schemas.microsoft.com/office/drawing/2014/main" id="{077DF4D9-95B2-4285-9A6F-35F9627364D4}"/>
              </a:ext>
            </a:extLst>
          </p:cNvPr>
          <p:cNvGrpSpPr/>
          <p:nvPr/>
        </p:nvGrpSpPr>
        <p:grpSpPr>
          <a:xfrm>
            <a:off x="8778272" y="1774999"/>
            <a:ext cx="3060000" cy="3060000"/>
            <a:chOff x="8778272" y="1774999"/>
            <a:chExt cx="3060000" cy="3060000"/>
          </a:xfrm>
        </p:grpSpPr>
        <p:grpSp>
          <p:nvGrpSpPr>
            <p:cNvPr id="16" name="Group 15">
              <a:extLst>
                <a:ext uri="{FF2B5EF4-FFF2-40B4-BE49-F238E27FC236}">
                  <a16:creationId xmlns:a16="http://schemas.microsoft.com/office/drawing/2014/main" id="{B88A6392-4420-4E72-8021-002F4ACE4C16}"/>
                </a:ext>
              </a:extLst>
            </p:cNvPr>
            <p:cNvGrpSpPr/>
            <p:nvPr/>
          </p:nvGrpSpPr>
          <p:grpSpPr>
            <a:xfrm>
              <a:off x="8778272" y="1774999"/>
              <a:ext cx="3060000" cy="3060000"/>
              <a:chOff x="7307548" y="1765969"/>
              <a:chExt cx="3347446" cy="3347444"/>
            </a:xfrm>
          </p:grpSpPr>
          <p:sp>
            <p:nvSpPr>
              <p:cNvPr id="17" name="Google Shape;145;p6">
                <a:extLst>
                  <a:ext uri="{FF2B5EF4-FFF2-40B4-BE49-F238E27FC236}">
                    <a16:creationId xmlns:a16="http://schemas.microsoft.com/office/drawing/2014/main" id="{89986948-A592-490B-84C8-CEF47DC7C5CC}"/>
                  </a:ext>
                </a:extLst>
              </p:cNvPr>
              <p:cNvSpPr/>
              <p:nvPr/>
            </p:nvSpPr>
            <p:spPr>
              <a:xfrm>
                <a:off x="7307548" y="1765969"/>
                <a:ext cx="3347446" cy="3347444"/>
              </a:xfrm>
              <a:prstGeom prst="ellipse">
                <a:avLst/>
              </a:prstGeom>
              <a:solidFill>
                <a:schemeClr val="tx1">
                  <a:alpha val="70000"/>
                </a:schemeClr>
              </a:solidFill>
              <a:ln w="28575"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1" i="0" u="none" strike="noStrike" cap="none" dirty="0">
                  <a:solidFill>
                    <a:schemeClr val="lt1"/>
                  </a:solidFill>
                  <a:latin typeface="Corbel" charset="0"/>
                  <a:ea typeface="Corbel" charset="0"/>
                  <a:cs typeface="Corbel" charset="0"/>
                  <a:sym typeface="Calibri"/>
                </a:endParaRPr>
              </a:p>
            </p:txBody>
          </p:sp>
          <p:sp>
            <p:nvSpPr>
              <p:cNvPr id="19" name="Rectangle 18">
                <a:extLst>
                  <a:ext uri="{FF2B5EF4-FFF2-40B4-BE49-F238E27FC236}">
                    <a16:creationId xmlns:a16="http://schemas.microsoft.com/office/drawing/2014/main" id="{B58BB8A9-F900-4DE0-8838-66C27F555ED9}"/>
                  </a:ext>
                </a:extLst>
              </p:cNvPr>
              <p:cNvSpPr/>
              <p:nvPr/>
            </p:nvSpPr>
            <p:spPr>
              <a:xfrm>
                <a:off x="7923139" y="3605868"/>
                <a:ext cx="2149642" cy="572369"/>
              </a:xfrm>
              <a:prstGeom prst="rect">
                <a:avLst/>
              </a:prstGeom>
            </p:spPr>
            <p:txBody>
              <a:bodyPr wrap="square">
                <a:spAutoFit/>
              </a:bodyPr>
              <a:lstStyle/>
              <a:p>
                <a:pPr lvl="0" algn="ctr"/>
                <a:r>
                  <a:rPr lang="en-US" sz="2800" dirty="0">
                    <a:solidFill>
                      <a:srgbClr val="00B050"/>
                    </a:solidFill>
                    <a:latin typeface="Corbel" charset="0"/>
                    <a:ea typeface="Corbel" charset="0"/>
                    <a:cs typeface="Corbel" charset="0"/>
                    <a:sym typeface="Calibri"/>
                  </a:rPr>
                  <a:t> </a:t>
                </a:r>
                <a:r>
                  <a:rPr lang="en-US" sz="2800" dirty="0">
                    <a:solidFill>
                      <a:srgbClr val="00B050"/>
                    </a:solidFill>
                    <a:latin typeface="Nexa Bold"/>
                    <a:sym typeface="Calibri"/>
                  </a:rPr>
                  <a:t>Electricity</a:t>
                </a:r>
              </a:p>
            </p:txBody>
          </p:sp>
        </p:grpSp>
        <p:pic>
          <p:nvPicPr>
            <p:cNvPr id="35" name="Graphic 34" descr="Lamp">
              <a:extLst>
                <a:ext uri="{FF2B5EF4-FFF2-40B4-BE49-F238E27FC236}">
                  <a16:creationId xmlns:a16="http://schemas.microsoft.com/office/drawing/2014/main" id="{77B36C63-BDAA-4D67-96B9-0E16881311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51072" y="2266610"/>
              <a:ext cx="914400" cy="914400"/>
            </a:xfrm>
            <a:prstGeom prst="rect">
              <a:avLst/>
            </a:prstGeom>
          </p:spPr>
        </p:pic>
      </p:grpSp>
    </p:spTree>
    <p:extLst>
      <p:ext uri="{BB962C8B-B14F-4D97-AF65-F5344CB8AC3E}">
        <p14:creationId xmlns:p14="http://schemas.microsoft.com/office/powerpoint/2010/main" val="135512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blockchain network background">
            <a:extLst>
              <a:ext uri="{FF2B5EF4-FFF2-40B4-BE49-F238E27FC236}">
                <a16:creationId xmlns:a16="http://schemas.microsoft.com/office/drawing/2014/main" id="{1E78D33A-59D8-466E-B8D1-3AF985621D0E}"/>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CB1F8898-4FF7-4893-97FC-EF8944095F21}"/>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latin typeface="Nexa Bold"/>
            </a:endParaRPr>
          </a:p>
        </p:txBody>
      </p:sp>
      <p:pic>
        <p:nvPicPr>
          <p:cNvPr id="10" name="Picture 9" descr="A close up of a sign&#10;&#10;Description automatically generated">
            <a:extLst>
              <a:ext uri="{FF2B5EF4-FFF2-40B4-BE49-F238E27FC236}">
                <a16:creationId xmlns:a16="http://schemas.microsoft.com/office/drawing/2014/main" id="{31345870-6C49-4DEA-8F80-5F5183D64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7380" y="190789"/>
            <a:ext cx="1080000" cy="1161435"/>
          </a:xfrm>
          <a:prstGeom prst="rect">
            <a:avLst/>
          </a:prstGeom>
        </p:spPr>
      </p:pic>
      <p:pic>
        <p:nvPicPr>
          <p:cNvPr id="3" name="Picture 2" descr="A picture containing drawing, mug&#10;&#10;Description automatically generated">
            <a:extLst>
              <a:ext uri="{FF2B5EF4-FFF2-40B4-BE49-F238E27FC236}">
                <a16:creationId xmlns:a16="http://schemas.microsoft.com/office/drawing/2014/main" id="{59A2A152-FFFB-43BC-AD45-5F62B966B4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701" y="2699723"/>
            <a:ext cx="9221303" cy="1458554"/>
          </a:xfrm>
          <a:prstGeom prst="rect">
            <a:avLst/>
          </a:prstGeom>
        </p:spPr>
      </p:pic>
    </p:spTree>
    <p:extLst>
      <p:ext uri="{BB962C8B-B14F-4D97-AF65-F5344CB8AC3E}">
        <p14:creationId xmlns:p14="http://schemas.microsoft.com/office/powerpoint/2010/main" val="3783868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oogle Shape;104;p25" descr="White cloud in front of dark blue star-filled sky">
            <a:extLst>
              <a:ext uri="{FF2B5EF4-FFF2-40B4-BE49-F238E27FC236}">
                <a16:creationId xmlns:a16="http://schemas.microsoft.com/office/drawing/2014/main" id="{347AB8C3-0783-4ECF-B1AC-41FEDDE214DC}"/>
              </a:ext>
            </a:extLst>
          </p:cNvPr>
          <p:cNvPicPr preferRelativeResize="0"/>
          <p:nvPr/>
        </p:nvPicPr>
        <p:blipFill rotWithShape="1">
          <a:blip r:embed="rId2">
            <a:alphaModFix amt="70000"/>
          </a:blip>
          <a:srcRect t="15730"/>
          <a:stretch/>
        </p:blipFill>
        <p:spPr>
          <a:xfrm>
            <a:off x="20" y="10"/>
            <a:ext cx="12191980" cy="6857990"/>
          </a:xfrm>
          <a:prstGeom prst="rect">
            <a:avLst/>
          </a:prstGeom>
          <a:noFill/>
        </p:spPr>
      </p:pic>
      <p:sp>
        <p:nvSpPr>
          <p:cNvPr id="6" name="Rectangle 5">
            <a:extLst>
              <a:ext uri="{FF2B5EF4-FFF2-40B4-BE49-F238E27FC236}">
                <a16:creationId xmlns:a16="http://schemas.microsoft.com/office/drawing/2014/main" id="{84505BE5-9CB3-470F-ACD2-7E01664616DD}"/>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7" name="Google Shape;110;p25" descr="Bitmoji Image">
            <a:extLst>
              <a:ext uri="{FF2B5EF4-FFF2-40B4-BE49-F238E27FC236}">
                <a16:creationId xmlns:a16="http://schemas.microsoft.com/office/drawing/2014/main" id="{75558468-A498-45B4-ADA2-2AE546A232D4}"/>
              </a:ext>
            </a:extLst>
          </p:cNvPr>
          <p:cNvPicPr preferRelativeResize="0"/>
          <p:nvPr/>
        </p:nvPicPr>
        <p:blipFill>
          <a:blip r:embed="rId3">
            <a:alphaModFix/>
          </a:blip>
          <a:stretch>
            <a:fillRect/>
          </a:stretch>
        </p:blipFill>
        <p:spPr>
          <a:xfrm>
            <a:off x="-209182" y="1683975"/>
            <a:ext cx="2993500" cy="3490050"/>
          </a:xfrm>
          <a:prstGeom prst="rect">
            <a:avLst/>
          </a:prstGeom>
          <a:noFill/>
          <a:ln>
            <a:noFill/>
          </a:ln>
        </p:spPr>
      </p:pic>
      <p:pic>
        <p:nvPicPr>
          <p:cNvPr id="9" name="Google Shape;109;p25">
            <a:extLst>
              <a:ext uri="{FF2B5EF4-FFF2-40B4-BE49-F238E27FC236}">
                <a16:creationId xmlns:a16="http://schemas.microsoft.com/office/drawing/2014/main" id="{5B4D1BD0-8DF4-4B75-AD1E-B4725D1FDD79}"/>
              </a:ext>
            </a:extLst>
          </p:cNvPr>
          <p:cNvPicPr preferRelativeResize="0"/>
          <p:nvPr/>
        </p:nvPicPr>
        <p:blipFill rotWithShape="1">
          <a:blip r:embed="rId4">
            <a:alphaModFix/>
          </a:blip>
          <a:srcRect l="34096" t="39719" r="38014"/>
          <a:stretch/>
        </p:blipFill>
        <p:spPr>
          <a:xfrm>
            <a:off x="9175552" y="1626829"/>
            <a:ext cx="1568825" cy="3350100"/>
          </a:xfrm>
          <a:prstGeom prst="rect">
            <a:avLst/>
          </a:prstGeom>
          <a:noFill/>
          <a:ln>
            <a:noFill/>
          </a:ln>
        </p:spPr>
      </p:pic>
      <p:sp>
        <p:nvSpPr>
          <p:cNvPr id="10" name="TextBox 9">
            <a:extLst>
              <a:ext uri="{FF2B5EF4-FFF2-40B4-BE49-F238E27FC236}">
                <a16:creationId xmlns:a16="http://schemas.microsoft.com/office/drawing/2014/main" id="{E6455044-5259-47AE-B169-4A8D490CAEA3}"/>
              </a:ext>
            </a:extLst>
          </p:cNvPr>
          <p:cNvSpPr txBox="1"/>
          <p:nvPr/>
        </p:nvSpPr>
        <p:spPr>
          <a:xfrm>
            <a:off x="508000" y="276590"/>
            <a:ext cx="3881120" cy="584775"/>
          </a:xfrm>
          <a:prstGeom prst="rect">
            <a:avLst/>
          </a:prstGeom>
          <a:noFill/>
        </p:spPr>
        <p:txBody>
          <a:bodyPr wrap="square" rtlCol="0">
            <a:spAutoFit/>
          </a:bodyPr>
          <a:lstStyle/>
          <a:p>
            <a:r>
              <a:rPr lang="en-GB" sz="3200" b="1" dirty="0">
                <a:solidFill>
                  <a:schemeClr val="bg1"/>
                </a:solidFill>
                <a:latin typeface="Nexa Bold"/>
              </a:rPr>
              <a:t>TEAM</a:t>
            </a:r>
            <a:endParaRPr lang="en-NL" b="1" dirty="0">
              <a:solidFill>
                <a:schemeClr val="bg1"/>
              </a:solidFill>
              <a:latin typeface="Nexa Bold"/>
            </a:endParaRPr>
          </a:p>
        </p:txBody>
      </p:sp>
      <p:pic>
        <p:nvPicPr>
          <p:cNvPr id="3076" name="Picture 4" descr="hugging earth">
            <a:extLst>
              <a:ext uri="{FF2B5EF4-FFF2-40B4-BE49-F238E27FC236}">
                <a16:creationId xmlns:a16="http://schemas.microsoft.com/office/drawing/2014/main" id="{B855366C-F668-4D69-9592-98FC60155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00" y="1052451"/>
            <a:ext cx="3790950" cy="3790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9805204-5A77-45EC-836C-629FC7F1DBC4}"/>
              </a:ext>
            </a:extLst>
          </p:cNvPr>
          <p:cNvSpPr txBox="1"/>
          <p:nvPr/>
        </p:nvSpPr>
        <p:spPr>
          <a:xfrm>
            <a:off x="568783" y="5288164"/>
            <a:ext cx="2123617" cy="64633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dirty="0">
                <a:solidFill>
                  <a:schemeClr val="bg1"/>
                </a:solidFill>
                <a:latin typeface="Nexa Bold"/>
              </a:rPr>
              <a:t>Vincent</a:t>
            </a:r>
          </a:p>
          <a:p>
            <a:r>
              <a:rPr lang="en-GB" dirty="0">
                <a:solidFill>
                  <a:schemeClr val="bg1"/>
                </a:solidFill>
                <a:latin typeface="Nexa Bold"/>
              </a:rPr>
              <a:t>Traffic Data Expert</a:t>
            </a:r>
            <a:endParaRPr lang="en-NL" dirty="0">
              <a:solidFill>
                <a:schemeClr val="bg1"/>
              </a:solidFill>
              <a:latin typeface="Nexa Bold"/>
            </a:endParaRPr>
          </a:p>
        </p:txBody>
      </p:sp>
      <p:sp>
        <p:nvSpPr>
          <p:cNvPr id="14" name="TextBox 13">
            <a:extLst>
              <a:ext uri="{FF2B5EF4-FFF2-40B4-BE49-F238E27FC236}">
                <a16:creationId xmlns:a16="http://schemas.microsoft.com/office/drawing/2014/main" id="{63AAA713-C179-44E7-A93F-DC556B280AAD}"/>
              </a:ext>
            </a:extLst>
          </p:cNvPr>
          <p:cNvSpPr txBox="1"/>
          <p:nvPr/>
        </p:nvSpPr>
        <p:spPr>
          <a:xfrm>
            <a:off x="4648746" y="5296702"/>
            <a:ext cx="2123617" cy="64633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dirty="0">
                <a:solidFill>
                  <a:schemeClr val="bg1"/>
                </a:solidFill>
                <a:latin typeface="Nexa Bold"/>
              </a:rPr>
              <a:t>Sudisna</a:t>
            </a:r>
          </a:p>
          <a:p>
            <a:r>
              <a:rPr lang="en-GB" dirty="0">
                <a:solidFill>
                  <a:schemeClr val="bg1"/>
                </a:solidFill>
                <a:latin typeface="Nexa Bold"/>
              </a:rPr>
              <a:t>Energy Data Expert</a:t>
            </a:r>
            <a:endParaRPr lang="en-NL" dirty="0">
              <a:solidFill>
                <a:schemeClr val="bg1"/>
              </a:solidFill>
              <a:latin typeface="Nexa Bold"/>
            </a:endParaRPr>
          </a:p>
        </p:txBody>
      </p:sp>
      <p:sp>
        <p:nvSpPr>
          <p:cNvPr id="15" name="TextBox 14">
            <a:extLst>
              <a:ext uri="{FF2B5EF4-FFF2-40B4-BE49-F238E27FC236}">
                <a16:creationId xmlns:a16="http://schemas.microsoft.com/office/drawing/2014/main" id="{153325E9-76E7-4124-8C78-3C86505A6300}"/>
              </a:ext>
            </a:extLst>
          </p:cNvPr>
          <p:cNvSpPr txBox="1"/>
          <p:nvPr/>
        </p:nvSpPr>
        <p:spPr>
          <a:xfrm>
            <a:off x="9418320" y="5146887"/>
            <a:ext cx="2204897" cy="64633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dirty="0">
                <a:solidFill>
                  <a:schemeClr val="bg1"/>
                </a:solidFill>
                <a:latin typeface="Nexa Bold"/>
              </a:rPr>
              <a:t>Erin</a:t>
            </a:r>
          </a:p>
          <a:p>
            <a:r>
              <a:rPr lang="en-GB" dirty="0">
                <a:solidFill>
                  <a:schemeClr val="bg1"/>
                </a:solidFill>
                <a:latin typeface="Nexa Bold"/>
              </a:rPr>
              <a:t>Building Data Expert</a:t>
            </a:r>
            <a:endParaRPr lang="en-NL" dirty="0">
              <a:solidFill>
                <a:schemeClr val="bg1"/>
              </a:solidFill>
              <a:latin typeface="Nexa Bold"/>
            </a:endParaRPr>
          </a:p>
        </p:txBody>
      </p:sp>
    </p:spTree>
    <p:extLst>
      <p:ext uri="{BB962C8B-B14F-4D97-AF65-F5344CB8AC3E}">
        <p14:creationId xmlns:p14="http://schemas.microsoft.com/office/powerpoint/2010/main" val="290188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 name="Picture 10" descr="White brick wall">
            <a:extLst>
              <a:ext uri="{FF2B5EF4-FFF2-40B4-BE49-F238E27FC236}">
                <a16:creationId xmlns:a16="http://schemas.microsoft.com/office/drawing/2014/main" id="{59567644-6F3A-432D-8DCA-6AA84B6B2DB4}"/>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9" name="Rectangle 18">
            <a:extLst>
              <a:ext uri="{FF2B5EF4-FFF2-40B4-BE49-F238E27FC236}">
                <a16:creationId xmlns:a16="http://schemas.microsoft.com/office/drawing/2014/main" id="{53B811BA-C180-4E20-97C4-C87E82CA0093}"/>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latin typeface="Nexa Bold"/>
            </a:endParaRPr>
          </a:p>
        </p:txBody>
      </p:sp>
      <p:pic>
        <p:nvPicPr>
          <p:cNvPr id="117" name="Google Shape;117;p26"/>
          <p:cNvPicPr preferRelativeResize="0"/>
          <p:nvPr/>
        </p:nvPicPr>
        <p:blipFill>
          <a:blip r:embed="rId5">
            <a:alphaModFix/>
          </a:blip>
          <a:stretch>
            <a:fillRect/>
          </a:stretch>
        </p:blipFill>
        <p:spPr>
          <a:xfrm>
            <a:off x="1548878" y="2230126"/>
            <a:ext cx="3107765" cy="3107765"/>
          </a:xfrm>
          <a:prstGeom prst="rect">
            <a:avLst/>
          </a:prstGeom>
          <a:noFill/>
          <a:ln>
            <a:noFill/>
          </a:ln>
        </p:spPr>
      </p:pic>
      <p:pic>
        <p:nvPicPr>
          <p:cNvPr id="118" name="Google Shape;118;p26"/>
          <p:cNvPicPr preferRelativeResize="0"/>
          <p:nvPr/>
        </p:nvPicPr>
        <p:blipFill>
          <a:blip r:embed="rId6">
            <a:alphaModFix/>
          </a:blip>
          <a:stretch>
            <a:fillRect/>
          </a:stretch>
        </p:blipFill>
        <p:spPr>
          <a:xfrm>
            <a:off x="4280113" y="2730663"/>
            <a:ext cx="6895834" cy="3839001"/>
          </a:xfrm>
          <a:prstGeom prst="rect">
            <a:avLst/>
          </a:prstGeom>
          <a:noFill/>
          <a:ln>
            <a:noFill/>
          </a:ln>
        </p:spPr>
      </p:pic>
      <p:pic>
        <p:nvPicPr>
          <p:cNvPr id="119" name="Google Shape;119;p26"/>
          <p:cNvPicPr preferRelativeResize="0"/>
          <p:nvPr/>
        </p:nvPicPr>
        <p:blipFill>
          <a:blip r:embed="rId7">
            <a:alphaModFix/>
          </a:blip>
          <a:stretch>
            <a:fillRect/>
          </a:stretch>
        </p:blipFill>
        <p:spPr>
          <a:xfrm>
            <a:off x="6051999" y="1351940"/>
            <a:ext cx="5054600" cy="5054600"/>
          </a:xfrm>
          <a:prstGeom prst="rect">
            <a:avLst/>
          </a:prstGeom>
          <a:noFill/>
          <a:ln>
            <a:noFill/>
          </a:ln>
        </p:spPr>
      </p:pic>
      <p:pic>
        <p:nvPicPr>
          <p:cNvPr id="120" name="Google Shape;120;p26" descr="Bitmoji Image"/>
          <p:cNvPicPr preferRelativeResize="0"/>
          <p:nvPr/>
        </p:nvPicPr>
        <p:blipFill>
          <a:blip r:embed="rId8">
            <a:alphaModFix/>
          </a:blip>
          <a:stretch>
            <a:fillRect/>
          </a:stretch>
        </p:blipFill>
        <p:spPr>
          <a:xfrm>
            <a:off x="3219686" y="703066"/>
            <a:ext cx="5054600" cy="5054600"/>
          </a:xfrm>
          <a:prstGeom prst="rect">
            <a:avLst/>
          </a:prstGeom>
          <a:noFill/>
          <a:ln>
            <a:noFill/>
          </a:ln>
        </p:spPr>
      </p:pic>
      <p:pic>
        <p:nvPicPr>
          <p:cNvPr id="1026" name="Picture 2" descr="Bitmoji Image">
            <a:extLst>
              <a:ext uri="{FF2B5EF4-FFF2-40B4-BE49-F238E27FC236}">
                <a16:creationId xmlns:a16="http://schemas.microsoft.com/office/drawing/2014/main" id="{B4D20418-2E8E-4B9C-81CB-F95C2A92D3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3384" y="1027503"/>
            <a:ext cx="5054600" cy="50546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D0CB25C-6CA7-40D4-822D-FE24BC72196F}"/>
              </a:ext>
            </a:extLst>
          </p:cNvPr>
          <p:cNvSpPr/>
          <p:nvPr/>
        </p:nvSpPr>
        <p:spPr>
          <a:xfrm>
            <a:off x="0" y="6063752"/>
            <a:ext cx="5588000" cy="77303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400" dirty="0">
              <a:solidFill>
                <a:schemeClr val="bg1"/>
              </a:solidFill>
              <a:latin typeface="Nexa Bold"/>
            </a:endParaRPr>
          </a:p>
          <a:p>
            <a:pPr algn="ctr"/>
            <a:r>
              <a:rPr lang="en-GB" sz="2400" dirty="0">
                <a:solidFill>
                  <a:schemeClr val="bg1"/>
                </a:solidFill>
                <a:latin typeface="Nexa Bold"/>
              </a:rPr>
              <a:t>Which </a:t>
            </a:r>
            <a:r>
              <a:rPr lang="en-GB" sz="2400" dirty="0" err="1">
                <a:solidFill>
                  <a:schemeClr val="bg1"/>
                </a:solidFill>
                <a:latin typeface="Nexa Bold"/>
              </a:rPr>
              <a:t>neighborhood</a:t>
            </a:r>
            <a:r>
              <a:rPr lang="en-GB" sz="2400" dirty="0">
                <a:solidFill>
                  <a:schemeClr val="bg1"/>
                </a:solidFill>
                <a:latin typeface="Nexa Bold"/>
              </a:rPr>
              <a:t> is most sustainable?</a:t>
            </a:r>
          </a:p>
          <a:p>
            <a:pPr algn="ctr"/>
            <a:endParaRPr lang="en-NL" dirty="0"/>
          </a:p>
        </p:txBody>
      </p:sp>
      <p:sp>
        <p:nvSpPr>
          <p:cNvPr id="13" name="Rectangle 12">
            <a:extLst>
              <a:ext uri="{FF2B5EF4-FFF2-40B4-BE49-F238E27FC236}">
                <a16:creationId xmlns:a16="http://schemas.microsoft.com/office/drawing/2014/main" id="{0684F4A4-94BA-47DB-9989-89782D8A4A57}"/>
              </a:ext>
            </a:extLst>
          </p:cNvPr>
          <p:cNvSpPr/>
          <p:nvPr/>
        </p:nvSpPr>
        <p:spPr>
          <a:xfrm>
            <a:off x="2103120" y="210601"/>
            <a:ext cx="6969760" cy="79569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 sz="4000" b="1" dirty="0">
                <a:solidFill>
                  <a:schemeClr val="bg1"/>
                </a:solidFill>
                <a:latin typeface="Nexa Bold"/>
                <a:ea typeface="Rock Salt"/>
                <a:cs typeface="Rock Salt"/>
                <a:sym typeface="Rock Salt"/>
              </a:rPr>
              <a:t>Sustainable</a:t>
            </a:r>
            <a:r>
              <a:rPr lang="en" sz="4000" b="1" dirty="0">
                <a:solidFill>
                  <a:schemeClr val="bg1"/>
                </a:solidFill>
                <a:latin typeface="Nexa Bold"/>
              </a:rPr>
              <a:t> </a:t>
            </a:r>
            <a:r>
              <a:rPr lang="en" sz="4000" b="1" dirty="0">
                <a:solidFill>
                  <a:schemeClr val="bg1"/>
                </a:solidFill>
                <a:latin typeface="Nexa Bold"/>
                <a:ea typeface="Rock Salt"/>
                <a:cs typeface="Rock Salt"/>
                <a:sym typeface="Rock Salt"/>
              </a:rPr>
              <a:t>is gezellig</a:t>
            </a:r>
            <a:endParaRPr lang="en-NL" sz="4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04;p25" descr="White cloud in front of dark blue star-filled sky">
            <a:extLst>
              <a:ext uri="{FF2B5EF4-FFF2-40B4-BE49-F238E27FC236}">
                <a16:creationId xmlns:a16="http://schemas.microsoft.com/office/drawing/2014/main" id="{347AB8C3-0783-4ECF-B1AC-41FEDDE214DC}"/>
              </a:ext>
            </a:extLst>
          </p:cNvPr>
          <p:cNvPicPr preferRelativeResize="0"/>
          <p:nvPr/>
        </p:nvPicPr>
        <p:blipFill rotWithShape="1">
          <a:blip r:embed="rId2">
            <a:alphaModFix amt="70000"/>
          </a:blip>
          <a:srcRect t="15730"/>
          <a:stretch/>
        </p:blipFill>
        <p:spPr>
          <a:xfrm>
            <a:off x="20" y="10"/>
            <a:ext cx="12191980" cy="6857990"/>
          </a:xfrm>
          <a:prstGeom prst="rect">
            <a:avLst/>
          </a:prstGeom>
          <a:noFill/>
        </p:spPr>
      </p:pic>
      <p:sp>
        <p:nvSpPr>
          <p:cNvPr id="6" name="Rectangle 5">
            <a:extLst>
              <a:ext uri="{FF2B5EF4-FFF2-40B4-BE49-F238E27FC236}">
                <a16:creationId xmlns:a16="http://schemas.microsoft.com/office/drawing/2014/main" id="{84505BE5-9CB3-470F-ACD2-7E01664616DD}"/>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9" name="Google Shape;109;p25">
            <a:extLst>
              <a:ext uri="{FF2B5EF4-FFF2-40B4-BE49-F238E27FC236}">
                <a16:creationId xmlns:a16="http://schemas.microsoft.com/office/drawing/2014/main" id="{5B4D1BD0-8DF4-4B75-AD1E-B4725D1FDD79}"/>
              </a:ext>
            </a:extLst>
          </p:cNvPr>
          <p:cNvPicPr preferRelativeResize="0"/>
          <p:nvPr/>
        </p:nvPicPr>
        <p:blipFill rotWithShape="1">
          <a:blip r:embed="rId3">
            <a:alphaModFix/>
          </a:blip>
          <a:srcRect l="34096" t="39719" r="38014"/>
          <a:stretch/>
        </p:blipFill>
        <p:spPr>
          <a:xfrm>
            <a:off x="803712" y="1796787"/>
            <a:ext cx="1568825" cy="3350100"/>
          </a:xfrm>
          <a:prstGeom prst="rect">
            <a:avLst/>
          </a:prstGeom>
          <a:noFill/>
          <a:ln>
            <a:noFill/>
          </a:ln>
        </p:spPr>
      </p:pic>
      <p:sp>
        <p:nvSpPr>
          <p:cNvPr id="15" name="TextBox 14">
            <a:extLst>
              <a:ext uri="{FF2B5EF4-FFF2-40B4-BE49-F238E27FC236}">
                <a16:creationId xmlns:a16="http://schemas.microsoft.com/office/drawing/2014/main" id="{153325E9-76E7-4124-8C78-3C86505A6300}"/>
              </a:ext>
            </a:extLst>
          </p:cNvPr>
          <p:cNvSpPr txBox="1"/>
          <p:nvPr/>
        </p:nvSpPr>
        <p:spPr>
          <a:xfrm>
            <a:off x="3247349" y="2956560"/>
            <a:ext cx="7938811" cy="107721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3600" b="1" dirty="0">
                <a:solidFill>
                  <a:schemeClr val="bg1"/>
                </a:solidFill>
                <a:latin typeface="Nexa Bold"/>
              </a:rPr>
              <a:t>Erin</a:t>
            </a:r>
          </a:p>
          <a:p>
            <a:r>
              <a:rPr lang="en-GB" sz="2800" i="1" dirty="0">
                <a:solidFill>
                  <a:schemeClr val="bg1"/>
                </a:solidFill>
                <a:latin typeface="Nexa Bold"/>
              </a:rPr>
              <a:t>Building Data Expert</a:t>
            </a:r>
            <a:endParaRPr lang="en-NL" sz="2800" i="1" dirty="0">
              <a:solidFill>
                <a:schemeClr val="bg1"/>
              </a:solidFill>
              <a:latin typeface="Nexa Bold"/>
            </a:endParaRPr>
          </a:p>
        </p:txBody>
      </p:sp>
    </p:spTree>
    <p:extLst>
      <p:ext uri="{BB962C8B-B14F-4D97-AF65-F5344CB8AC3E}">
        <p14:creationId xmlns:p14="http://schemas.microsoft.com/office/powerpoint/2010/main" val="1868163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One glowing light bulb among other light bulbs">
            <a:extLst>
              <a:ext uri="{FF2B5EF4-FFF2-40B4-BE49-F238E27FC236}">
                <a16:creationId xmlns:a16="http://schemas.microsoft.com/office/drawing/2014/main" id="{2FF41E85-C4CF-4647-A8DF-2EDEC4C71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0"/>
            <a:ext cx="12192000" cy="6858000"/>
          </a:xfrm>
          <a:prstGeom prst="rect">
            <a:avLst/>
          </a:prstGeom>
        </p:spPr>
      </p:pic>
      <p:sp>
        <p:nvSpPr>
          <p:cNvPr id="15" name="Rectangle 14">
            <a:extLst>
              <a:ext uri="{FF2B5EF4-FFF2-40B4-BE49-F238E27FC236}">
                <a16:creationId xmlns:a16="http://schemas.microsoft.com/office/drawing/2014/main" id="{E9937AF4-A9E6-44EE-932A-F772F603657E}"/>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5" name="Google Shape;133;p28">
            <a:extLst>
              <a:ext uri="{FF2B5EF4-FFF2-40B4-BE49-F238E27FC236}">
                <a16:creationId xmlns:a16="http://schemas.microsoft.com/office/drawing/2014/main" id="{753775DE-2880-4EDB-9241-5FE55688C3E2}"/>
              </a:ext>
            </a:extLst>
          </p:cNvPr>
          <p:cNvPicPr preferRelativeResize="0"/>
          <p:nvPr/>
        </p:nvPicPr>
        <p:blipFill>
          <a:blip r:embed="rId3">
            <a:alphaModFix/>
          </a:blip>
          <a:stretch>
            <a:fillRect/>
          </a:stretch>
        </p:blipFill>
        <p:spPr>
          <a:xfrm>
            <a:off x="6319520" y="25400"/>
            <a:ext cx="5702652" cy="52578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7" name="TextBox 16">
            <a:extLst>
              <a:ext uri="{FF2B5EF4-FFF2-40B4-BE49-F238E27FC236}">
                <a16:creationId xmlns:a16="http://schemas.microsoft.com/office/drawing/2014/main" id="{73633FB4-5F5F-473C-9421-18FD8E2D1059}"/>
              </a:ext>
            </a:extLst>
          </p:cNvPr>
          <p:cNvSpPr txBox="1"/>
          <p:nvPr/>
        </p:nvSpPr>
        <p:spPr>
          <a:xfrm>
            <a:off x="0" y="5445760"/>
            <a:ext cx="12192000" cy="95410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2800" dirty="0">
                <a:solidFill>
                  <a:schemeClr val="bg1"/>
                </a:solidFill>
                <a:latin typeface="Nexa Bold"/>
                <a:ea typeface="Georgia"/>
                <a:cs typeface="Georgia"/>
                <a:sym typeface="Georgia"/>
              </a:rPr>
              <a:t>Indicates the energy performance of the building based on the energy use for space and hot water heating, ventilation and lighting for a standard occupancy.</a:t>
            </a:r>
            <a:endParaRPr lang="en-GB" sz="2800" dirty="0">
              <a:solidFill>
                <a:schemeClr val="bg1"/>
              </a:solidFill>
              <a:latin typeface="Nexa Bold"/>
            </a:endParaRPr>
          </a:p>
        </p:txBody>
      </p:sp>
      <p:pic>
        <p:nvPicPr>
          <p:cNvPr id="18" name="Google Shape;134;p28">
            <a:extLst>
              <a:ext uri="{FF2B5EF4-FFF2-40B4-BE49-F238E27FC236}">
                <a16:creationId xmlns:a16="http://schemas.microsoft.com/office/drawing/2014/main" id="{645ABBBF-5842-42A0-9BDD-5AF0C406ABB4}"/>
              </a:ext>
            </a:extLst>
          </p:cNvPr>
          <p:cNvPicPr preferRelativeResize="0"/>
          <p:nvPr/>
        </p:nvPicPr>
        <p:blipFill>
          <a:blip r:embed="rId4">
            <a:alphaModFix/>
            <a:biLevel thresh="25000"/>
          </a:blip>
          <a:stretch>
            <a:fillRect/>
          </a:stretch>
        </p:blipFill>
        <p:spPr>
          <a:xfrm>
            <a:off x="9366849" y="6445460"/>
            <a:ext cx="2002180" cy="359767"/>
          </a:xfrm>
          <a:prstGeom prst="rect">
            <a:avLst/>
          </a:prstGeom>
          <a:noFill/>
          <a:ln>
            <a:noFill/>
          </a:ln>
        </p:spPr>
      </p:pic>
    </p:spTree>
    <p:extLst>
      <p:ext uri="{BB962C8B-B14F-4D97-AF65-F5344CB8AC3E}">
        <p14:creationId xmlns:p14="http://schemas.microsoft.com/office/powerpoint/2010/main" val="1025423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long bridge over a body of water&#10;&#10;Description automatically generated">
            <a:extLst>
              <a:ext uri="{FF2B5EF4-FFF2-40B4-BE49-F238E27FC236}">
                <a16:creationId xmlns:a16="http://schemas.microsoft.com/office/drawing/2014/main" id="{D184ED1F-1702-47A8-84A1-049DE82AA01B}"/>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t="1441" b="13973"/>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D1B29144-1A63-42E3-A78F-F0861044FCE5}"/>
              </a:ext>
            </a:extLst>
          </p:cNvPr>
          <p:cNvSpPr/>
          <p:nvPr/>
        </p:nvSpPr>
        <p:spPr>
          <a:xfrm>
            <a:off x="0" y="-1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
        <p:nvSpPr>
          <p:cNvPr id="9" name="TextBox 8">
            <a:extLst>
              <a:ext uri="{FF2B5EF4-FFF2-40B4-BE49-F238E27FC236}">
                <a16:creationId xmlns:a16="http://schemas.microsoft.com/office/drawing/2014/main" id="{260B80B1-7AE9-44F6-A933-2151F29F6FB4}"/>
              </a:ext>
            </a:extLst>
          </p:cNvPr>
          <p:cNvSpPr txBox="1"/>
          <p:nvPr/>
        </p:nvSpPr>
        <p:spPr>
          <a:xfrm>
            <a:off x="294640" y="548640"/>
            <a:ext cx="11033760" cy="584775"/>
          </a:xfrm>
          <a:prstGeom prst="rect">
            <a:avLst/>
          </a:prstGeom>
          <a:noFill/>
        </p:spPr>
        <p:txBody>
          <a:bodyPr wrap="square" rtlCol="0">
            <a:spAutoFit/>
          </a:bodyPr>
          <a:lstStyle/>
          <a:p>
            <a:r>
              <a:rPr lang="en" sz="3200" b="1" dirty="0">
                <a:solidFill>
                  <a:schemeClr val="bg1"/>
                </a:solidFill>
                <a:latin typeface="Nexa Bold"/>
              </a:rPr>
              <a:t>                       Amsterdam Sustainable Building Goals</a:t>
            </a:r>
            <a:endParaRPr lang="en-NL" sz="3200" dirty="0">
              <a:solidFill>
                <a:schemeClr val="bg1"/>
              </a:solidFill>
              <a:latin typeface="Nexa Bold"/>
            </a:endParaRPr>
          </a:p>
        </p:txBody>
      </p:sp>
      <p:sp>
        <p:nvSpPr>
          <p:cNvPr id="11" name="Snip Diagonal Corner Rectangle 7">
            <a:extLst>
              <a:ext uri="{FF2B5EF4-FFF2-40B4-BE49-F238E27FC236}">
                <a16:creationId xmlns:a16="http://schemas.microsoft.com/office/drawing/2014/main" id="{20A3A305-4EC8-48B4-9B51-15DB20A0BE46}"/>
              </a:ext>
            </a:extLst>
          </p:cNvPr>
          <p:cNvSpPr/>
          <p:nvPr/>
        </p:nvSpPr>
        <p:spPr>
          <a:xfrm flipV="1">
            <a:off x="104615" y="1772363"/>
            <a:ext cx="6624000" cy="4032000"/>
          </a:xfrm>
          <a:prstGeom prst="snip2DiagRect">
            <a:avLst>
              <a:gd name="adj1" fmla="val 0"/>
              <a:gd name="adj2" fmla="val 16667"/>
            </a:avLst>
          </a:prstGeom>
          <a:solidFill>
            <a:srgbClr val="00B050">
              <a:alpha val="41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6FA35013-7B5C-4EAC-9AF6-1300A0B88230}"/>
              </a:ext>
            </a:extLst>
          </p:cNvPr>
          <p:cNvSpPr txBox="1"/>
          <p:nvPr/>
        </p:nvSpPr>
        <p:spPr>
          <a:xfrm>
            <a:off x="-213370" y="3068320"/>
            <a:ext cx="6593840" cy="1938992"/>
          </a:xfrm>
          <a:prstGeom prst="rect">
            <a:avLst/>
          </a:prstGeom>
          <a:noFill/>
        </p:spPr>
        <p:txBody>
          <a:bodyPr wrap="square" rtlCol="0">
            <a:spAutoFit/>
          </a:bodyPr>
          <a:lstStyle/>
          <a:p>
            <a:r>
              <a:rPr lang="en" sz="6000" b="1" dirty="0">
                <a:solidFill>
                  <a:schemeClr val="bg1"/>
                </a:solidFill>
                <a:latin typeface="Nexa Bold"/>
                <a:ea typeface="Arial"/>
                <a:cs typeface="Arial"/>
                <a:sym typeface="Arial"/>
              </a:rPr>
              <a:t>      </a:t>
            </a:r>
            <a:r>
              <a:rPr lang="en" sz="6000" dirty="0">
                <a:solidFill>
                  <a:schemeClr val="bg1"/>
                </a:solidFill>
                <a:latin typeface="Nexa Bold"/>
                <a:ea typeface="Arial"/>
                <a:cs typeface="Arial"/>
                <a:sym typeface="Arial"/>
              </a:rPr>
              <a:t>CO</a:t>
            </a:r>
            <a:r>
              <a:rPr lang="en" sz="6000" baseline="-25000" dirty="0">
                <a:solidFill>
                  <a:schemeClr val="bg1"/>
                </a:solidFill>
                <a:latin typeface="Nexa Bold"/>
                <a:ea typeface="Arial"/>
                <a:cs typeface="Arial"/>
                <a:sym typeface="Arial"/>
              </a:rPr>
              <a:t>2</a:t>
            </a:r>
            <a:r>
              <a:rPr lang="en" sz="6000" dirty="0">
                <a:solidFill>
                  <a:schemeClr val="bg1"/>
                </a:solidFill>
                <a:latin typeface="Nexa Bold"/>
                <a:ea typeface="Arial"/>
                <a:cs typeface="Arial"/>
                <a:sym typeface="Arial"/>
              </a:rPr>
              <a:t> Neutral </a:t>
            </a:r>
          </a:p>
          <a:p>
            <a:r>
              <a:rPr lang="en" sz="6000" b="1" dirty="0">
                <a:solidFill>
                  <a:schemeClr val="bg1"/>
                </a:solidFill>
                <a:latin typeface="Nexa Bold"/>
                <a:ea typeface="Arial"/>
                <a:cs typeface="Arial"/>
                <a:sym typeface="Arial"/>
              </a:rPr>
              <a:t>             2050</a:t>
            </a:r>
            <a:endParaRPr lang="en-NL" sz="6000" b="1" dirty="0">
              <a:solidFill>
                <a:schemeClr val="bg1"/>
              </a:solidFill>
              <a:latin typeface="Nexa Bold"/>
            </a:endParaRPr>
          </a:p>
        </p:txBody>
      </p:sp>
      <p:sp>
        <p:nvSpPr>
          <p:cNvPr id="16" name="Snip Diagonal Corner Rectangle 7">
            <a:extLst>
              <a:ext uri="{FF2B5EF4-FFF2-40B4-BE49-F238E27FC236}">
                <a16:creationId xmlns:a16="http://schemas.microsoft.com/office/drawing/2014/main" id="{20B3B5CF-3FFA-4973-B7B7-3CEBED58DBBE}"/>
              </a:ext>
            </a:extLst>
          </p:cNvPr>
          <p:cNvSpPr/>
          <p:nvPr/>
        </p:nvSpPr>
        <p:spPr>
          <a:xfrm flipV="1">
            <a:off x="5367525" y="2521030"/>
            <a:ext cx="6624000" cy="4032000"/>
          </a:xfrm>
          <a:prstGeom prst="snip2DiagRect">
            <a:avLst>
              <a:gd name="adj1" fmla="val 0"/>
              <a:gd name="adj2" fmla="val 16667"/>
            </a:avLst>
          </a:prstGeom>
          <a:solidFill>
            <a:schemeClr val="dk1">
              <a:alpha val="4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44113AE2-37F2-4FC4-8033-36A4243D0755}"/>
              </a:ext>
            </a:extLst>
          </p:cNvPr>
          <p:cNvSpPr txBox="1"/>
          <p:nvPr/>
        </p:nvSpPr>
        <p:spPr>
          <a:xfrm>
            <a:off x="5397685" y="3837587"/>
            <a:ext cx="6593840" cy="1938992"/>
          </a:xfrm>
          <a:prstGeom prst="rect">
            <a:avLst/>
          </a:prstGeom>
          <a:noFill/>
        </p:spPr>
        <p:txBody>
          <a:bodyPr wrap="square" rtlCol="0">
            <a:spAutoFit/>
          </a:bodyPr>
          <a:lstStyle/>
          <a:p>
            <a:r>
              <a:rPr lang="en" sz="6000" b="1" dirty="0">
                <a:solidFill>
                  <a:schemeClr val="bg1"/>
                </a:solidFill>
                <a:latin typeface="Nexa Bold"/>
                <a:ea typeface="Arial"/>
                <a:cs typeface="Arial"/>
                <a:sym typeface="Arial"/>
              </a:rPr>
              <a:t>    </a:t>
            </a:r>
            <a:r>
              <a:rPr lang="en-GB" sz="6000" dirty="0">
                <a:solidFill>
                  <a:schemeClr val="bg1"/>
                </a:solidFill>
                <a:latin typeface="Nexa Bold"/>
                <a:ea typeface="Arial"/>
                <a:cs typeface="Arial"/>
                <a:sym typeface="Arial"/>
              </a:rPr>
              <a:t>Natural Gas Free</a:t>
            </a:r>
            <a:r>
              <a:rPr lang="en" sz="6000" dirty="0">
                <a:solidFill>
                  <a:schemeClr val="bg1"/>
                </a:solidFill>
                <a:latin typeface="Nexa Bold"/>
                <a:ea typeface="Arial"/>
                <a:cs typeface="Arial"/>
                <a:sym typeface="Arial"/>
              </a:rPr>
              <a:t> </a:t>
            </a:r>
          </a:p>
          <a:p>
            <a:r>
              <a:rPr lang="en" sz="6000" b="1" dirty="0">
                <a:solidFill>
                  <a:schemeClr val="bg1"/>
                </a:solidFill>
                <a:latin typeface="Nexa Bold"/>
                <a:ea typeface="Arial"/>
                <a:cs typeface="Arial"/>
                <a:sym typeface="Arial"/>
              </a:rPr>
              <a:t>             2040</a:t>
            </a:r>
            <a:endParaRPr lang="en-NL" sz="6000" b="1" dirty="0">
              <a:solidFill>
                <a:schemeClr val="bg1"/>
              </a:solidFill>
              <a:latin typeface="Nexa Bold"/>
            </a:endParaRPr>
          </a:p>
        </p:txBody>
      </p:sp>
    </p:spTree>
    <p:extLst>
      <p:ext uri="{BB962C8B-B14F-4D97-AF65-F5344CB8AC3E}">
        <p14:creationId xmlns:p14="http://schemas.microsoft.com/office/powerpoint/2010/main" val="2922789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Graphs on a display with reflection of office">
            <a:extLst>
              <a:ext uri="{FF2B5EF4-FFF2-40B4-BE49-F238E27FC236}">
                <a16:creationId xmlns:a16="http://schemas.microsoft.com/office/drawing/2014/main" id="{3B561F3D-0FD1-4872-806D-1029E8BFBF2E}"/>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1980" cy="6858000"/>
          </a:xfrm>
          <a:prstGeom prst="rect">
            <a:avLst/>
          </a:prstGeom>
        </p:spPr>
      </p:pic>
      <p:sp>
        <p:nvSpPr>
          <p:cNvPr id="6" name="Rectangle 5">
            <a:extLst>
              <a:ext uri="{FF2B5EF4-FFF2-40B4-BE49-F238E27FC236}">
                <a16:creationId xmlns:a16="http://schemas.microsoft.com/office/drawing/2014/main" id="{71039FF9-CB5D-4EA1-946B-5FC705A5C31D}"/>
              </a:ext>
            </a:extLst>
          </p:cNvPr>
          <p:cNvSpPr/>
          <p:nvPr/>
        </p:nvSpPr>
        <p:spPr>
          <a:xfrm>
            <a:off x="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8" name="Google Shape;147;p30">
            <a:extLst>
              <a:ext uri="{FF2B5EF4-FFF2-40B4-BE49-F238E27FC236}">
                <a16:creationId xmlns:a16="http://schemas.microsoft.com/office/drawing/2014/main" id="{F015C11D-D113-4032-9B5C-B4BEBC767131}"/>
              </a:ext>
            </a:extLst>
          </p:cNvPr>
          <p:cNvPicPr preferRelativeResize="0"/>
          <p:nvPr/>
        </p:nvPicPr>
        <p:blipFill>
          <a:blip r:embed="rId3">
            <a:alphaModFix amt="85000"/>
          </a:blip>
          <a:stretch>
            <a:fillRect/>
          </a:stretch>
        </p:blipFill>
        <p:spPr>
          <a:xfrm>
            <a:off x="1554480" y="619761"/>
            <a:ext cx="8640000" cy="54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15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5">
                <a:tint val="45000"/>
                <a:satMod val="400000"/>
              </a:schemeClr>
            </a:duotone>
          </a:blip>
          <a:stretch>
            <a:fillRect/>
          </a:stretch>
        </p:blipFill>
        <p:spPr>
          <a:xfrm>
            <a:off x="-1" y="-538"/>
            <a:ext cx="12192000" cy="6858000"/>
          </a:xfrm>
          <a:prstGeom prst="rect">
            <a:avLst/>
          </a:prstGeom>
        </p:spPr>
      </p:pic>
      <p:sp>
        <p:nvSpPr>
          <p:cNvPr id="4" name="Oval 3"/>
          <p:cNvSpPr/>
          <p:nvPr/>
        </p:nvSpPr>
        <p:spPr>
          <a:xfrm>
            <a:off x="4131467" y="1426523"/>
            <a:ext cx="4018462" cy="4018462"/>
          </a:xfrm>
          <a:prstGeom prst="ellipse">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 name="Titel 1">
            <a:extLst>
              <a:ext uri="{FF2B5EF4-FFF2-40B4-BE49-F238E27FC236}">
                <a16:creationId xmlns:a16="http://schemas.microsoft.com/office/drawing/2014/main" id="{1B634735-BD29-4600-8385-64DB09EFAF63}"/>
              </a:ext>
            </a:extLst>
          </p:cNvPr>
          <p:cNvSpPr txBox="1">
            <a:spLocks/>
          </p:cNvSpPr>
          <p:nvPr/>
        </p:nvSpPr>
        <p:spPr>
          <a:xfrm>
            <a:off x="3978275" y="2291656"/>
            <a:ext cx="4235449" cy="2341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solidFill>
                  <a:srgbClr val="FFFFFF"/>
                </a:solidFill>
                <a:latin typeface="Nexa Bold" charset="0"/>
                <a:ea typeface="Nexa Bold" charset="0"/>
                <a:cs typeface="Nexa Bold" charset="0"/>
              </a:rPr>
              <a:t>7Bln</a:t>
            </a:r>
            <a:endParaRPr lang="en-US" sz="5400" dirty="0">
              <a:solidFill>
                <a:srgbClr val="FFFFFF"/>
              </a:solidFill>
              <a:latin typeface="Nexa Bold" charset="0"/>
              <a:ea typeface="Nexa Bold" charset="0"/>
              <a:cs typeface="Nexa Bold" charset="0"/>
            </a:endParaRPr>
          </a:p>
          <a:p>
            <a:pPr algn="ctr"/>
            <a:r>
              <a:rPr lang="en-US" sz="2000" dirty="0">
                <a:solidFill>
                  <a:srgbClr val="FFFFFF"/>
                </a:solidFill>
                <a:latin typeface="Nexa Bold" charset="0"/>
                <a:ea typeface="Nexa Bold" charset="0"/>
                <a:cs typeface="Nexa Bold" charset="0"/>
              </a:rPr>
              <a:t>2020</a:t>
            </a:r>
            <a:endParaRPr lang="x-none" sz="2000" dirty="0">
              <a:solidFill>
                <a:srgbClr val="FFFFFF"/>
              </a:solidFill>
              <a:latin typeface="Nexa Bold" charset="0"/>
              <a:ea typeface="Nexa Bold" charset="0"/>
              <a:cs typeface="Nexa Bold" charset="0"/>
            </a:endParaRPr>
          </a:p>
        </p:txBody>
      </p:sp>
      <p:sp>
        <p:nvSpPr>
          <p:cNvPr id="7" name="Titel 1">
            <a:extLst>
              <a:ext uri="{FF2B5EF4-FFF2-40B4-BE49-F238E27FC236}">
                <a16:creationId xmlns:a16="http://schemas.microsoft.com/office/drawing/2014/main" id="{1B634735-BD29-4600-8385-64DB09EFAF63}"/>
              </a:ext>
            </a:extLst>
          </p:cNvPr>
          <p:cNvSpPr txBox="1">
            <a:spLocks/>
          </p:cNvSpPr>
          <p:nvPr/>
        </p:nvSpPr>
        <p:spPr>
          <a:xfrm>
            <a:off x="3986140" y="2257714"/>
            <a:ext cx="4235449" cy="234149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800" dirty="0">
                <a:solidFill>
                  <a:srgbClr val="FFFFFF"/>
                </a:solidFill>
                <a:latin typeface="Nexa Bold" charset="0"/>
                <a:ea typeface="Nexa Bold" charset="0"/>
                <a:cs typeface="Nexa Bold" charset="0"/>
              </a:rPr>
              <a:t>10Bln</a:t>
            </a:r>
            <a:endParaRPr lang="en-US" sz="9600" dirty="0">
              <a:solidFill>
                <a:srgbClr val="FFFFFF"/>
              </a:solidFill>
              <a:latin typeface="Nexa Bold" charset="0"/>
              <a:ea typeface="Nexa Bold" charset="0"/>
              <a:cs typeface="Nexa Bold" charset="0"/>
            </a:endParaRPr>
          </a:p>
          <a:p>
            <a:pPr algn="ctr"/>
            <a:r>
              <a:rPr lang="en-US" sz="2000" dirty="0">
                <a:solidFill>
                  <a:srgbClr val="FFFFFF"/>
                </a:solidFill>
                <a:latin typeface="Nexa Bold" charset="0"/>
                <a:ea typeface="Nexa Bold" charset="0"/>
                <a:cs typeface="Nexa Bold" charset="0"/>
              </a:rPr>
              <a:t>2050</a:t>
            </a:r>
            <a:endParaRPr lang="x-none" sz="2000" dirty="0">
              <a:solidFill>
                <a:srgbClr val="FFFFFF"/>
              </a:solidFill>
              <a:latin typeface="Nexa Bold" charset="0"/>
              <a:ea typeface="Nexa Bold" charset="0"/>
              <a:cs typeface="Nexa Bold" charset="0"/>
            </a:endParaRPr>
          </a:p>
        </p:txBody>
      </p:sp>
    </p:spTree>
    <p:extLst>
      <p:ext uri="{BB962C8B-B14F-4D97-AF65-F5344CB8AC3E}">
        <p14:creationId xmlns:p14="http://schemas.microsoft.com/office/powerpoint/2010/main" val="104852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2000"/>
                            </p:stCondLst>
                            <p:childTnLst>
                              <p:par>
                                <p:cTn id="9" presetID="6" presetClass="emph" presetSubtype="0" fill="hold" grpId="0" nodeType="afterEffect">
                                  <p:stCondLst>
                                    <p:cond delay="0"/>
                                  </p:stCondLst>
                                  <p:childTnLst>
                                    <p:animScale>
                                      <p:cBhvr>
                                        <p:cTn id="10" dur="1500" fill="hold"/>
                                        <p:tgtEl>
                                          <p:spTgt spid="4"/>
                                        </p:tgtEl>
                                      </p:cBhvr>
                                      <p:by x="400000" y="400000"/>
                                    </p:animScale>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Graphs on a display with reflection of office">
            <a:extLst>
              <a:ext uri="{FF2B5EF4-FFF2-40B4-BE49-F238E27FC236}">
                <a16:creationId xmlns:a16="http://schemas.microsoft.com/office/drawing/2014/main" id="{3B561F3D-0FD1-4872-806D-1029E8BFBF2E}"/>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1980" cy="6858000"/>
          </a:xfrm>
          <a:prstGeom prst="rect">
            <a:avLst/>
          </a:prstGeom>
        </p:spPr>
      </p:pic>
      <p:sp>
        <p:nvSpPr>
          <p:cNvPr id="6" name="Rectangle 5">
            <a:extLst>
              <a:ext uri="{FF2B5EF4-FFF2-40B4-BE49-F238E27FC236}">
                <a16:creationId xmlns:a16="http://schemas.microsoft.com/office/drawing/2014/main" id="{71039FF9-CB5D-4EA1-946B-5FC705A5C31D}"/>
              </a:ext>
            </a:extLst>
          </p:cNvPr>
          <p:cNvSpPr/>
          <p:nvPr/>
        </p:nvSpPr>
        <p:spPr>
          <a:xfrm>
            <a:off x="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5" name="Google Shape;153;p31">
            <a:extLst>
              <a:ext uri="{FF2B5EF4-FFF2-40B4-BE49-F238E27FC236}">
                <a16:creationId xmlns:a16="http://schemas.microsoft.com/office/drawing/2014/main" id="{2929C95B-82AF-47A1-972C-15117946C35B}"/>
              </a:ext>
            </a:extLst>
          </p:cNvPr>
          <p:cNvPicPr preferRelativeResize="0"/>
          <p:nvPr/>
        </p:nvPicPr>
        <p:blipFill rotWithShape="1">
          <a:blip r:embed="rId3">
            <a:alphaModFix/>
          </a:blip>
          <a:srcRect r="12724" b="9926"/>
          <a:stretch/>
        </p:blipFill>
        <p:spPr>
          <a:xfrm>
            <a:off x="304820" y="206033"/>
            <a:ext cx="4860000" cy="30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Google Shape;154;p31">
            <a:extLst>
              <a:ext uri="{FF2B5EF4-FFF2-40B4-BE49-F238E27FC236}">
                <a16:creationId xmlns:a16="http://schemas.microsoft.com/office/drawing/2014/main" id="{87D067A4-98D0-409F-91BF-DAA443B1FC22}"/>
              </a:ext>
            </a:extLst>
          </p:cNvPr>
          <p:cNvPicPr preferRelativeResize="0"/>
          <p:nvPr/>
        </p:nvPicPr>
        <p:blipFill rotWithShape="1">
          <a:blip r:embed="rId4">
            <a:alphaModFix/>
          </a:blip>
          <a:srcRect l="-6127" r="4841" b="10929"/>
          <a:stretch/>
        </p:blipFill>
        <p:spPr>
          <a:xfrm>
            <a:off x="6773536" y="206033"/>
            <a:ext cx="4860000" cy="30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Google Shape;155;p31">
            <a:extLst>
              <a:ext uri="{FF2B5EF4-FFF2-40B4-BE49-F238E27FC236}">
                <a16:creationId xmlns:a16="http://schemas.microsoft.com/office/drawing/2014/main" id="{AA79A923-735D-4728-8AE8-5D32AEC7E6A9}"/>
              </a:ext>
            </a:extLst>
          </p:cNvPr>
          <p:cNvPicPr preferRelativeResize="0"/>
          <p:nvPr/>
        </p:nvPicPr>
        <p:blipFill rotWithShape="1">
          <a:blip r:embed="rId5">
            <a:alphaModFix/>
          </a:blip>
          <a:srcRect r="7158"/>
          <a:stretch/>
        </p:blipFill>
        <p:spPr>
          <a:xfrm>
            <a:off x="304820" y="3591968"/>
            <a:ext cx="4860000" cy="30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Google Shape;156;p31">
            <a:extLst>
              <a:ext uri="{FF2B5EF4-FFF2-40B4-BE49-F238E27FC236}">
                <a16:creationId xmlns:a16="http://schemas.microsoft.com/office/drawing/2014/main" id="{AC32F1C6-2445-44A7-B923-AA6B2A8658DC}"/>
              </a:ext>
            </a:extLst>
          </p:cNvPr>
          <p:cNvPicPr preferRelativeResize="0"/>
          <p:nvPr/>
        </p:nvPicPr>
        <p:blipFill rotWithShape="1">
          <a:blip r:embed="rId6">
            <a:alphaModFix/>
          </a:blip>
          <a:srcRect l="5053" r="8998" b="3175"/>
          <a:stretch/>
        </p:blipFill>
        <p:spPr>
          <a:xfrm>
            <a:off x="7027182" y="3591968"/>
            <a:ext cx="4606354" cy="30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9706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Graphs on a display with reflection of office">
            <a:extLst>
              <a:ext uri="{FF2B5EF4-FFF2-40B4-BE49-F238E27FC236}">
                <a16:creationId xmlns:a16="http://schemas.microsoft.com/office/drawing/2014/main" id="{3B561F3D-0FD1-4872-806D-1029E8BFBF2E}"/>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1980" cy="6858000"/>
          </a:xfrm>
          <a:prstGeom prst="rect">
            <a:avLst/>
          </a:prstGeom>
        </p:spPr>
      </p:pic>
      <p:sp>
        <p:nvSpPr>
          <p:cNvPr id="6" name="Rectangle 5">
            <a:extLst>
              <a:ext uri="{FF2B5EF4-FFF2-40B4-BE49-F238E27FC236}">
                <a16:creationId xmlns:a16="http://schemas.microsoft.com/office/drawing/2014/main" id="{71039FF9-CB5D-4EA1-946B-5FC705A5C31D}"/>
              </a:ext>
            </a:extLst>
          </p:cNvPr>
          <p:cNvSpPr/>
          <p:nvPr/>
        </p:nvSpPr>
        <p:spPr>
          <a:xfrm>
            <a:off x="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8" name="Google Shape;162;p32">
            <a:extLst>
              <a:ext uri="{FF2B5EF4-FFF2-40B4-BE49-F238E27FC236}">
                <a16:creationId xmlns:a16="http://schemas.microsoft.com/office/drawing/2014/main" id="{3CAFDBE9-D1D2-4128-93DF-32854E4824E6}"/>
              </a:ext>
            </a:extLst>
          </p:cNvPr>
          <p:cNvPicPr preferRelativeResize="0"/>
          <p:nvPr/>
        </p:nvPicPr>
        <p:blipFill rotWithShape="1">
          <a:blip r:embed="rId3">
            <a:alphaModFix/>
          </a:blip>
          <a:srcRect r="12388" b="4598"/>
          <a:stretch/>
        </p:blipFill>
        <p:spPr>
          <a:xfrm>
            <a:off x="7040005" y="153250"/>
            <a:ext cx="4680000" cy="30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Google Shape;165;p32">
            <a:extLst>
              <a:ext uri="{FF2B5EF4-FFF2-40B4-BE49-F238E27FC236}">
                <a16:creationId xmlns:a16="http://schemas.microsoft.com/office/drawing/2014/main" id="{32298651-CB22-4421-A697-5BF5E34EA094}"/>
              </a:ext>
            </a:extLst>
          </p:cNvPr>
          <p:cNvPicPr preferRelativeResize="0"/>
          <p:nvPr/>
        </p:nvPicPr>
        <p:blipFill rotWithShape="1">
          <a:blip r:embed="rId4">
            <a:alphaModFix/>
          </a:blip>
          <a:srcRect r="12141" b="2723"/>
          <a:stretch/>
        </p:blipFill>
        <p:spPr>
          <a:xfrm>
            <a:off x="344863" y="153250"/>
            <a:ext cx="4680000" cy="30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Google Shape;166;p32">
            <a:extLst>
              <a:ext uri="{FF2B5EF4-FFF2-40B4-BE49-F238E27FC236}">
                <a16:creationId xmlns:a16="http://schemas.microsoft.com/office/drawing/2014/main" id="{C6698828-64E5-4255-921B-D44F2A9109D2}"/>
              </a:ext>
            </a:extLst>
          </p:cNvPr>
          <p:cNvPicPr preferRelativeResize="0"/>
          <p:nvPr/>
        </p:nvPicPr>
        <p:blipFill rotWithShape="1">
          <a:blip r:embed="rId5">
            <a:alphaModFix/>
          </a:blip>
          <a:srcRect l="5153" r="13307"/>
          <a:stretch/>
        </p:blipFill>
        <p:spPr>
          <a:xfrm>
            <a:off x="344863" y="3569218"/>
            <a:ext cx="4680000" cy="30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Google Shape;167;p32">
            <a:extLst>
              <a:ext uri="{FF2B5EF4-FFF2-40B4-BE49-F238E27FC236}">
                <a16:creationId xmlns:a16="http://schemas.microsoft.com/office/drawing/2014/main" id="{C8676E69-994F-4CC9-B8BE-6FB25AB3DBD7}"/>
              </a:ext>
            </a:extLst>
          </p:cNvPr>
          <p:cNvPicPr preferRelativeResize="0"/>
          <p:nvPr/>
        </p:nvPicPr>
        <p:blipFill rotWithShape="1">
          <a:blip r:embed="rId6">
            <a:alphaModFix/>
          </a:blip>
          <a:srcRect r="8792" b="4039"/>
          <a:stretch/>
        </p:blipFill>
        <p:spPr>
          <a:xfrm>
            <a:off x="7040005" y="3569218"/>
            <a:ext cx="4680000" cy="30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161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Graphs on a display with reflection of office">
            <a:extLst>
              <a:ext uri="{FF2B5EF4-FFF2-40B4-BE49-F238E27FC236}">
                <a16:creationId xmlns:a16="http://schemas.microsoft.com/office/drawing/2014/main" id="{3B561F3D-0FD1-4872-806D-1029E8BFBF2E}"/>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1980" cy="6858000"/>
          </a:xfrm>
          <a:prstGeom prst="rect">
            <a:avLst/>
          </a:prstGeom>
        </p:spPr>
      </p:pic>
      <p:sp>
        <p:nvSpPr>
          <p:cNvPr id="6" name="Rectangle 5">
            <a:extLst>
              <a:ext uri="{FF2B5EF4-FFF2-40B4-BE49-F238E27FC236}">
                <a16:creationId xmlns:a16="http://schemas.microsoft.com/office/drawing/2014/main" id="{71039FF9-CB5D-4EA1-946B-5FC705A5C31D}"/>
              </a:ext>
            </a:extLst>
          </p:cNvPr>
          <p:cNvSpPr/>
          <p:nvPr/>
        </p:nvSpPr>
        <p:spPr>
          <a:xfrm>
            <a:off x="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5" name="Google Shape;174;p33">
            <a:extLst>
              <a:ext uri="{FF2B5EF4-FFF2-40B4-BE49-F238E27FC236}">
                <a16:creationId xmlns:a16="http://schemas.microsoft.com/office/drawing/2014/main" id="{71BF8D35-34C1-49DC-AD4B-5D9E5EE6F06B}"/>
              </a:ext>
            </a:extLst>
          </p:cNvPr>
          <p:cNvPicPr preferRelativeResize="0"/>
          <p:nvPr/>
        </p:nvPicPr>
        <p:blipFill>
          <a:blip r:embed="rId3">
            <a:alphaModFix/>
          </a:blip>
          <a:stretch>
            <a:fillRect/>
          </a:stretch>
        </p:blipFill>
        <p:spPr>
          <a:xfrm>
            <a:off x="1475822" y="551611"/>
            <a:ext cx="8640000" cy="54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534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Graphs on a display with reflection of office">
            <a:extLst>
              <a:ext uri="{FF2B5EF4-FFF2-40B4-BE49-F238E27FC236}">
                <a16:creationId xmlns:a16="http://schemas.microsoft.com/office/drawing/2014/main" id="{3B561F3D-0FD1-4872-806D-1029E8BFBF2E}"/>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1980" cy="6858000"/>
          </a:xfrm>
          <a:prstGeom prst="rect">
            <a:avLst/>
          </a:prstGeom>
        </p:spPr>
      </p:pic>
      <p:sp>
        <p:nvSpPr>
          <p:cNvPr id="6" name="Rectangle 5">
            <a:extLst>
              <a:ext uri="{FF2B5EF4-FFF2-40B4-BE49-F238E27FC236}">
                <a16:creationId xmlns:a16="http://schemas.microsoft.com/office/drawing/2014/main" id="{71039FF9-CB5D-4EA1-946B-5FC705A5C31D}"/>
              </a:ext>
            </a:extLst>
          </p:cNvPr>
          <p:cNvSpPr/>
          <p:nvPr/>
        </p:nvSpPr>
        <p:spPr>
          <a:xfrm>
            <a:off x="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grpSp>
        <p:nvGrpSpPr>
          <p:cNvPr id="3" name="Group 2">
            <a:extLst>
              <a:ext uri="{FF2B5EF4-FFF2-40B4-BE49-F238E27FC236}">
                <a16:creationId xmlns:a16="http://schemas.microsoft.com/office/drawing/2014/main" id="{91F5B86F-C489-4AB8-B7DC-1E4D1DA26359}"/>
              </a:ext>
            </a:extLst>
          </p:cNvPr>
          <p:cNvGrpSpPr/>
          <p:nvPr/>
        </p:nvGrpSpPr>
        <p:grpSpPr>
          <a:xfrm>
            <a:off x="472411" y="1518159"/>
            <a:ext cx="11247178" cy="928392"/>
            <a:chOff x="472411" y="1518159"/>
            <a:chExt cx="11247178" cy="928392"/>
          </a:xfrm>
        </p:grpSpPr>
        <p:sp>
          <p:nvSpPr>
            <p:cNvPr id="16" name="Vijfhoek 50">
              <a:extLst>
                <a:ext uri="{FF2B5EF4-FFF2-40B4-BE49-F238E27FC236}">
                  <a16:creationId xmlns:a16="http://schemas.microsoft.com/office/drawing/2014/main" id="{64B37910-63D9-4517-AC26-AAB27C1C6D3A}"/>
                </a:ext>
              </a:extLst>
            </p:cNvPr>
            <p:cNvSpPr/>
            <p:nvPr/>
          </p:nvSpPr>
          <p:spPr>
            <a:xfrm>
              <a:off x="472411" y="1518159"/>
              <a:ext cx="11247178"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17" name="Rectangle 16">
              <a:extLst>
                <a:ext uri="{FF2B5EF4-FFF2-40B4-BE49-F238E27FC236}">
                  <a16:creationId xmlns:a16="http://schemas.microsoft.com/office/drawing/2014/main" id="{3ACEF1A2-8FAC-4F98-B894-1A17B5837E07}"/>
                </a:ext>
              </a:extLst>
            </p:cNvPr>
            <p:cNvSpPr/>
            <p:nvPr/>
          </p:nvSpPr>
          <p:spPr>
            <a:xfrm>
              <a:off x="809146" y="1793039"/>
              <a:ext cx="2042977" cy="646331"/>
            </a:xfrm>
            <a:prstGeom prst="rect">
              <a:avLst/>
            </a:prstGeom>
          </p:spPr>
          <p:txBody>
            <a:bodyPr wrap="square">
              <a:spAutoFit/>
            </a:bodyPr>
            <a:lstStyle/>
            <a:p>
              <a:pPr fontAlgn="t"/>
              <a:r>
                <a:rPr lang="nl-NL" sz="2800" b="1" dirty="0">
                  <a:solidFill>
                    <a:schemeClr val="bg1"/>
                  </a:solidFill>
                  <a:latin typeface="Nexa" charset="0"/>
                  <a:ea typeface="Nexa" charset="0"/>
                  <a:cs typeface="Nexa" charset="0"/>
                </a:rPr>
                <a:t>Top</a:t>
              </a:r>
              <a:r>
                <a:rPr lang="nl-NL" sz="3600" b="1" dirty="0">
                  <a:solidFill>
                    <a:schemeClr val="bg1"/>
                  </a:solidFill>
                  <a:latin typeface="Nexa" charset="0"/>
                  <a:ea typeface="Nexa" charset="0"/>
                  <a:cs typeface="Nexa" charset="0"/>
                </a:rPr>
                <a:t>  </a:t>
              </a:r>
            </a:p>
          </p:txBody>
        </p:sp>
        <p:sp>
          <p:nvSpPr>
            <p:cNvPr id="18" name="Rounded Rectangle 76">
              <a:extLst>
                <a:ext uri="{FF2B5EF4-FFF2-40B4-BE49-F238E27FC236}">
                  <a16:creationId xmlns:a16="http://schemas.microsoft.com/office/drawing/2014/main" id="{DD3A7B81-85CB-4BB2-8407-1AB012E20FF0}"/>
                </a:ext>
              </a:extLst>
            </p:cNvPr>
            <p:cNvSpPr/>
            <p:nvPr/>
          </p:nvSpPr>
          <p:spPr>
            <a:xfrm>
              <a:off x="6002067" y="1543675"/>
              <a:ext cx="1351974" cy="895695"/>
            </a:xfrm>
            <a:prstGeom prst="roundRect">
              <a:avLst>
                <a:gd name="adj" fmla="val 50000"/>
              </a:avLst>
            </a:prstGeom>
            <a:solidFill>
              <a:srgbClr val="F8C04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Oost</a:t>
              </a:r>
            </a:p>
          </p:txBody>
        </p:sp>
        <p:sp>
          <p:nvSpPr>
            <p:cNvPr id="19" name="Rounded Rectangle 76">
              <a:extLst>
                <a:ext uri="{FF2B5EF4-FFF2-40B4-BE49-F238E27FC236}">
                  <a16:creationId xmlns:a16="http://schemas.microsoft.com/office/drawing/2014/main" id="{80F69CDD-D1E3-41A1-9366-1D8CDD48997E}"/>
                </a:ext>
              </a:extLst>
            </p:cNvPr>
            <p:cNvSpPr/>
            <p:nvPr/>
          </p:nvSpPr>
          <p:spPr>
            <a:xfrm>
              <a:off x="3408689" y="1543675"/>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Nexa Bold" panose="02000000000000000000" pitchFamily="2" charset="77"/>
                </a:rPr>
                <a:t>Nieuw</a:t>
              </a:r>
              <a:endParaRPr lang="en-US" dirty="0">
                <a:latin typeface="Nexa Bold" panose="02000000000000000000" pitchFamily="2" charset="77"/>
              </a:endParaRPr>
            </a:p>
            <a:p>
              <a:pPr algn="ctr"/>
              <a:r>
                <a:rPr lang="en-US" dirty="0">
                  <a:latin typeface="Nexa Bold" panose="02000000000000000000" pitchFamily="2" charset="77"/>
                </a:rPr>
                <a:t>West</a:t>
              </a:r>
            </a:p>
          </p:txBody>
        </p:sp>
        <p:sp>
          <p:nvSpPr>
            <p:cNvPr id="20" name="Rounded Rectangle 31">
              <a:extLst>
                <a:ext uri="{FF2B5EF4-FFF2-40B4-BE49-F238E27FC236}">
                  <a16:creationId xmlns:a16="http://schemas.microsoft.com/office/drawing/2014/main" id="{89240E87-8512-4780-B526-2E1F0E0C5D0C}"/>
                </a:ext>
              </a:extLst>
            </p:cNvPr>
            <p:cNvSpPr/>
            <p:nvPr/>
          </p:nvSpPr>
          <p:spPr>
            <a:xfrm>
              <a:off x="8815277" y="1544500"/>
              <a:ext cx="1351974" cy="895695"/>
            </a:xfrm>
            <a:prstGeom prst="roundRect">
              <a:avLst>
                <a:gd name="adj" fmla="val 50000"/>
              </a:avLst>
            </a:prstGeom>
            <a:solidFill>
              <a:srgbClr val="53B4A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Noord</a:t>
              </a:r>
            </a:p>
          </p:txBody>
        </p:sp>
      </p:grpSp>
      <p:grpSp>
        <p:nvGrpSpPr>
          <p:cNvPr id="4" name="Group 3">
            <a:extLst>
              <a:ext uri="{FF2B5EF4-FFF2-40B4-BE49-F238E27FC236}">
                <a16:creationId xmlns:a16="http://schemas.microsoft.com/office/drawing/2014/main" id="{7505F4EB-21DF-4FC6-BC2C-FFC848A9801D}"/>
              </a:ext>
            </a:extLst>
          </p:cNvPr>
          <p:cNvGrpSpPr/>
          <p:nvPr/>
        </p:nvGrpSpPr>
        <p:grpSpPr>
          <a:xfrm>
            <a:off x="472411" y="3500514"/>
            <a:ext cx="11247178" cy="928392"/>
            <a:chOff x="472411" y="3500514"/>
            <a:chExt cx="11247178" cy="928392"/>
          </a:xfrm>
        </p:grpSpPr>
        <p:sp>
          <p:nvSpPr>
            <p:cNvPr id="21" name="Vijfhoek 50">
              <a:extLst>
                <a:ext uri="{FF2B5EF4-FFF2-40B4-BE49-F238E27FC236}">
                  <a16:creationId xmlns:a16="http://schemas.microsoft.com/office/drawing/2014/main" id="{F5481FD2-E272-4F84-B2D5-42416016A255}"/>
                </a:ext>
              </a:extLst>
            </p:cNvPr>
            <p:cNvSpPr/>
            <p:nvPr/>
          </p:nvSpPr>
          <p:spPr>
            <a:xfrm>
              <a:off x="472411" y="3500514"/>
              <a:ext cx="11247178"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22" name="Rectangle 21">
              <a:extLst>
                <a:ext uri="{FF2B5EF4-FFF2-40B4-BE49-F238E27FC236}">
                  <a16:creationId xmlns:a16="http://schemas.microsoft.com/office/drawing/2014/main" id="{6ED5B581-D2E4-40BE-A1D7-51516D1AC7B5}"/>
                </a:ext>
              </a:extLst>
            </p:cNvPr>
            <p:cNvSpPr/>
            <p:nvPr/>
          </p:nvSpPr>
          <p:spPr>
            <a:xfrm>
              <a:off x="631509" y="3712267"/>
              <a:ext cx="2618083" cy="523220"/>
            </a:xfrm>
            <a:prstGeom prst="rect">
              <a:avLst/>
            </a:prstGeom>
          </p:spPr>
          <p:txBody>
            <a:bodyPr wrap="square">
              <a:spAutoFit/>
            </a:bodyPr>
            <a:lstStyle/>
            <a:p>
              <a:pPr fontAlgn="t"/>
              <a:r>
                <a:rPr lang="nl-NL" sz="2800" b="1" dirty="0">
                  <a:solidFill>
                    <a:schemeClr val="bg1"/>
                  </a:solidFill>
                  <a:latin typeface="Nexa" charset="0"/>
                  <a:ea typeface="Nexa" charset="0"/>
                  <a:cs typeface="Nexa" charset="0"/>
                </a:rPr>
                <a:t>Focus Areas</a:t>
              </a:r>
            </a:p>
          </p:txBody>
        </p:sp>
        <p:sp>
          <p:nvSpPr>
            <p:cNvPr id="23" name="Rounded Rectangle 76">
              <a:extLst>
                <a:ext uri="{FF2B5EF4-FFF2-40B4-BE49-F238E27FC236}">
                  <a16:creationId xmlns:a16="http://schemas.microsoft.com/office/drawing/2014/main" id="{5645AAA5-83EB-4D81-8E22-0229A22626AF}"/>
                </a:ext>
              </a:extLst>
            </p:cNvPr>
            <p:cNvSpPr/>
            <p:nvPr/>
          </p:nvSpPr>
          <p:spPr>
            <a:xfrm>
              <a:off x="6002067" y="3526030"/>
              <a:ext cx="1351974" cy="895695"/>
            </a:xfrm>
            <a:prstGeom prst="roundRect">
              <a:avLst>
                <a:gd name="adj" fmla="val 50000"/>
              </a:avLst>
            </a:prstGeom>
            <a:solidFill>
              <a:srgbClr val="F8C04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Zuid</a:t>
              </a:r>
            </a:p>
          </p:txBody>
        </p:sp>
        <p:sp>
          <p:nvSpPr>
            <p:cNvPr id="24" name="Rounded Rectangle 76">
              <a:extLst>
                <a:ext uri="{FF2B5EF4-FFF2-40B4-BE49-F238E27FC236}">
                  <a16:creationId xmlns:a16="http://schemas.microsoft.com/office/drawing/2014/main" id="{9BCD7875-62E0-4A30-AFEC-D5B40A70A025}"/>
                </a:ext>
              </a:extLst>
            </p:cNvPr>
            <p:cNvSpPr/>
            <p:nvPr/>
          </p:nvSpPr>
          <p:spPr>
            <a:xfrm>
              <a:off x="3408689" y="3526030"/>
              <a:ext cx="1320802" cy="895695"/>
            </a:xfrm>
            <a:prstGeom prst="roundRect">
              <a:avLst>
                <a:gd name="adj" fmla="val 50000"/>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West</a:t>
              </a:r>
            </a:p>
          </p:txBody>
        </p:sp>
        <p:sp>
          <p:nvSpPr>
            <p:cNvPr id="25" name="Rounded Rectangle 31">
              <a:extLst>
                <a:ext uri="{FF2B5EF4-FFF2-40B4-BE49-F238E27FC236}">
                  <a16:creationId xmlns:a16="http://schemas.microsoft.com/office/drawing/2014/main" id="{3F4B0926-6C35-41A4-B96C-C08DC5DAB58D}"/>
                </a:ext>
              </a:extLst>
            </p:cNvPr>
            <p:cNvSpPr/>
            <p:nvPr/>
          </p:nvSpPr>
          <p:spPr>
            <a:xfrm>
              <a:off x="8815277" y="3526855"/>
              <a:ext cx="1351974" cy="895695"/>
            </a:xfrm>
            <a:prstGeom prst="roundRect">
              <a:avLst>
                <a:gd name="adj" fmla="val 50000"/>
              </a:avLst>
            </a:prstGeom>
            <a:solidFill>
              <a:srgbClr val="53B4A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ym typeface="Symbol" pitchFamily="2" charset="2"/>
                </a:rPr>
                <a:t>Centrum</a:t>
              </a:r>
              <a:endParaRPr lang="en-US" dirty="0"/>
            </a:p>
          </p:txBody>
        </p:sp>
      </p:grpSp>
    </p:spTree>
    <p:extLst>
      <p:ext uri="{BB962C8B-B14F-4D97-AF65-F5344CB8AC3E}">
        <p14:creationId xmlns:p14="http://schemas.microsoft.com/office/powerpoint/2010/main" val="9323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04;p25" descr="White cloud in front of dark blue star-filled sky">
            <a:extLst>
              <a:ext uri="{FF2B5EF4-FFF2-40B4-BE49-F238E27FC236}">
                <a16:creationId xmlns:a16="http://schemas.microsoft.com/office/drawing/2014/main" id="{347AB8C3-0783-4ECF-B1AC-41FEDDE214DC}"/>
              </a:ext>
            </a:extLst>
          </p:cNvPr>
          <p:cNvPicPr preferRelativeResize="0"/>
          <p:nvPr/>
        </p:nvPicPr>
        <p:blipFill rotWithShape="1">
          <a:blip r:embed="rId2">
            <a:alphaModFix amt="70000"/>
          </a:blip>
          <a:srcRect t="15730"/>
          <a:stretch/>
        </p:blipFill>
        <p:spPr>
          <a:xfrm>
            <a:off x="20" y="10"/>
            <a:ext cx="12191980" cy="6857990"/>
          </a:xfrm>
          <a:prstGeom prst="rect">
            <a:avLst/>
          </a:prstGeom>
          <a:noFill/>
        </p:spPr>
      </p:pic>
      <p:sp>
        <p:nvSpPr>
          <p:cNvPr id="6" name="Rectangle 5">
            <a:extLst>
              <a:ext uri="{FF2B5EF4-FFF2-40B4-BE49-F238E27FC236}">
                <a16:creationId xmlns:a16="http://schemas.microsoft.com/office/drawing/2014/main" id="{84505BE5-9CB3-470F-ACD2-7E01664616DD}"/>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
        <p:nvSpPr>
          <p:cNvPr id="15" name="TextBox 14">
            <a:extLst>
              <a:ext uri="{FF2B5EF4-FFF2-40B4-BE49-F238E27FC236}">
                <a16:creationId xmlns:a16="http://schemas.microsoft.com/office/drawing/2014/main" id="{153325E9-76E7-4124-8C78-3C86505A6300}"/>
              </a:ext>
            </a:extLst>
          </p:cNvPr>
          <p:cNvSpPr txBox="1"/>
          <p:nvPr/>
        </p:nvSpPr>
        <p:spPr>
          <a:xfrm>
            <a:off x="3247349" y="2956560"/>
            <a:ext cx="7938811" cy="107721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3600" b="1" dirty="0">
                <a:solidFill>
                  <a:schemeClr val="bg1"/>
                </a:solidFill>
                <a:latin typeface="Nexa Bold"/>
              </a:rPr>
              <a:t>VINCENT</a:t>
            </a:r>
          </a:p>
          <a:p>
            <a:r>
              <a:rPr lang="en-GB" sz="2800" i="1" dirty="0">
                <a:solidFill>
                  <a:schemeClr val="bg1"/>
                </a:solidFill>
                <a:latin typeface="Nexa Bold"/>
              </a:rPr>
              <a:t>Traffic Data Expert</a:t>
            </a:r>
            <a:endParaRPr lang="en-NL" sz="2800" i="1" dirty="0">
              <a:solidFill>
                <a:schemeClr val="bg1"/>
              </a:solidFill>
              <a:latin typeface="Nexa Bold"/>
            </a:endParaRPr>
          </a:p>
        </p:txBody>
      </p:sp>
      <p:pic>
        <p:nvPicPr>
          <p:cNvPr id="7" name="Google Shape;110;p25" descr="Bitmoji Image">
            <a:extLst>
              <a:ext uri="{FF2B5EF4-FFF2-40B4-BE49-F238E27FC236}">
                <a16:creationId xmlns:a16="http://schemas.microsoft.com/office/drawing/2014/main" id="{5282AD3D-272E-4716-9527-3247FE48FFD7}"/>
              </a:ext>
            </a:extLst>
          </p:cNvPr>
          <p:cNvPicPr preferRelativeResize="0"/>
          <p:nvPr/>
        </p:nvPicPr>
        <p:blipFill>
          <a:blip r:embed="rId3">
            <a:alphaModFix/>
          </a:blip>
          <a:stretch>
            <a:fillRect/>
          </a:stretch>
        </p:blipFill>
        <p:spPr>
          <a:xfrm>
            <a:off x="126935" y="1650015"/>
            <a:ext cx="2993500" cy="3490050"/>
          </a:xfrm>
          <a:prstGeom prst="rect">
            <a:avLst/>
          </a:prstGeom>
          <a:noFill/>
          <a:ln>
            <a:noFill/>
          </a:ln>
        </p:spPr>
      </p:pic>
    </p:spTree>
    <p:extLst>
      <p:ext uri="{BB962C8B-B14F-4D97-AF65-F5344CB8AC3E}">
        <p14:creationId xmlns:p14="http://schemas.microsoft.com/office/powerpoint/2010/main" val="2955528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long bridge over a body of water&#10;&#10;Description automatically generated">
            <a:extLst>
              <a:ext uri="{FF2B5EF4-FFF2-40B4-BE49-F238E27FC236}">
                <a16:creationId xmlns:a16="http://schemas.microsoft.com/office/drawing/2014/main" id="{D184ED1F-1702-47A8-84A1-049DE82AA01B}"/>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t="1441" b="13973"/>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D1B29144-1A63-42E3-A78F-F0861044FCE5}"/>
              </a:ext>
            </a:extLst>
          </p:cNvPr>
          <p:cNvSpPr/>
          <p:nvPr/>
        </p:nvSpPr>
        <p:spPr>
          <a:xfrm>
            <a:off x="0" y="-1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
        <p:nvSpPr>
          <p:cNvPr id="9" name="TextBox 8">
            <a:extLst>
              <a:ext uri="{FF2B5EF4-FFF2-40B4-BE49-F238E27FC236}">
                <a16:creationId xmlns:a16="http://schemas.microsoft.com/office/drawing/2014/main" id="{260B80B1-7AE9-44F6-A933-2151F29F6FB4}"/>
              </a:ext>
            </a:extLst>
          </p:cNvPr>
          <p:cNvSpPr txBox="1"/>
          <p:nvPr/>
        </p:nvSpPr>
        <p:spPr>
          <a:xfrm>
            <a:off x="294640" y="548640"/>
            <a:ext cx="11033760" cy="584775"/>
          </a:xfrm>
          <a:prstGeom prst="rect">
            <a:avLst/>
          </a:prstGeom>
          <a:noFill/>
        </p:spPr>
        <p:txBody>
          <a:bodyPr wrap="square" rtlCol="0">
            <a:spAutoFit/>
          </a:bodyPr>
          <a:lstStyle/>
          <a:p>
            <a:r>
              <a:rPr lang="en" sz="3200" b="1" dirty="0">
                <a:solidFill>
                  <a:schemeClr val="bg1"/>
                </a:solidFill>
                <a:latin typeface="Nexa Bold"/>
              </a:rPr>
              <a:t>                       Amsterdam Sustainable Traffic Goals</a:t>
            </a:r>
            <a:endParaRPr lang="en-NL" sz="3200" dirty="0">
              <a:solidFill>
                <a:schemeClr val="bg1"/>
              </a:solidFill>
              <a:latin typeface="Nexa Bold"/>
            </a:endParaRPr>
          </a:p>
        </p:txBody>
      </p:sp>
      <p:sp>
        <p:nvSpPr>
          <p:cNvPr id="11" name="Snip Diagonal Corner Rectangle 7">
            <a:extLst>
              <a:ext uri="{FF2B5EF4-FFF2-40B4-BE49-F238E27FC236}">
                <a16:creationId xmlns:a16="http://schemas.microsoft.com/office/drawing/2014/main" id="{20A3A305-4EC8-48B4-9B51-15DB20A0BE46}"/>
              </a:ext>
            </a:extLst>
          </p:cNvPr>
          <p:cNvSpPr/>
          <p:nvPr/>
        </p:nvSpPr>
        <p:spPr>
          <a:xfrm flipV="1">
            <a:off x="2784000" y="1979702"/>
            <a:ext cx="6624000" cy="4032000"/>
          </a:xfrm>
          <a:prstGeom prst="snip2DiagRect">
            <a:avLst>
              <a:gd name="adj1" fmla="val 0"/>
              <a:gd name="adj2" fmla="val 16667"/>
            </a:avLst>
          </a:prstGeom>
          <a:solidFill>
            <a:srgbClr val="00B050">
              <a:alpha val="41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6FA35013-7B5C-4EAC-9AF6-1300A0B88230}"/>
              </a:ext>
            </a:extLst>
          </p:cNvPr>
          <p:cNvSpPr txBox="1"/>
          <p:nvPr/>
        </p:nvSpPr>
        <p:spPr>
          <a:xfrm>
            <a:off x="2466015" y="3275659"/>
            <a:ext cx="6593840" cy="1938992"/>
          </a:xfrm>
          <a:prstGeom prst="rect">
            <a:avLst/>
          </a:prstGeom>
          <a:noFill/>
        </p:spPr>
        <p:txBody>
          <a:bodyPr wrap="square" rtlCol="0">
            <a:spAutoFit/>
          </a:bodyPr>
          <a:lstStyle/>
          <a:p>
            <a:r>
              <a:rPr lang="en" sz="6000" b="1" dirty="0">
                <a:solidFill>
                  <a:schemeClr val="bg1"/>
                </a:solidFill>
                <a:latin typeface="Nexa Bold"/>
                <a:ea typeface="Arial"/>
                <a:cs typeface="Arial"/>
                <a:sym typeface="Arial"/>
              </a:rPr>
              <a:t>      Emission Free</a:t>
            </a:r>
            <a:r>
              <a:rPr lang="en" sz="6000" dirty="0">
                <a:solidFill>
                  <a:schemeClr val="bg1"/>
                </a:solidFill>
                <a:latin typeface="Nexa Bold"/>
                <a:ea typeface="Arial"/>
                <a:cs typeface="Arial"/>
                <a:sym typeface="Arial"/>
              </a:rPr>
              <a:t> </a:t>
            </a:r>
          </a:p>
          <a:p>
            <a:r>
              <a:rPr lang="en" sz="6000" b="1" dirty="0">
                <a:solidFill>
                  <a:schemeClr val="bg1"/>
                </a:solidFill>
                <a:latin typeface="Nexa Bold"/>
                <a:ea typeface="Arial"/>
                <a:cs typeface="Arial"/>
                <a:sym typeface="Arial"/>
              </a:rPr>
              <a:t>             2030</a:t>
            </a:r>
            <a:endParaRPr lang="en-NL" sz="6000" b="1" dirty="0">
              <a:solidFill>
                <a:schemeClr val="bg1"/>
              </a:solidFill>
              <a:latin typeface="Nexa Bold"/>
            </a:endParaRPr>
          </a:p>
        </p:txBody>
      </p:sp>
    </p:spTree>
    <p:extLst>
      <p:ext uri="{BB962C8B-B14F-4D97-AF65-F5344CB8AC3E}">
        <p14:creationId xmlns:p14="http://schemas.microsoft.com/office/powerpoint/2010/main" val="2344072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ar parked on the side of a road&#10;&#10;Description automatically generated">
            <a:extLst>
              <a:ext uri="{FF2B5EF4-FFF2-40B4-BE49-F238E27FC236}">
                <a16:creationId xmlns:a16="http://schemas.microsoft.com/office/drawing/2014/main" id="{A3BAB655-F236-46E8-A40B-81DE23F93E1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E6BD511-9D9D-4E8E-987E-598000B2B9E6}"/>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
        <p:nvSpPr>
          <p:cNvPr id="2" name="Title 1">
            <a:extLst>
              <a:ext uri="{FF2B5EF4-FFF2-40B4-BE49-F238E27FC236}">
                <a16:creationId xmlns:a16="http://schemas.microsoft.com/office/drawing/2014/main" id="{01053F02-5C1F-F448-8E31-4D08CA585D38}"/>
              </a:ext>
            </a:extLst>
          </p:cNvPr>
          <p:cNvSpPr>
            <a:spLocks noGrp="1"/>
          </p:cNvSpPr>
          <p:nvPr>
            <p:ph type="ctrTitle"/>
          </p:nvPr>
        </p:nvSpPr>
        <p:spPr>
          <a:xfrm>
            <a:off x="823420" y="2724907"/>
            <a:ext cx="10972340" cy="1208142"/>
          </a:xfr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anchor="b">
            <a:normAutofit/>
          </a:bodyPr>
          <a:lstStyle/>
          <a:p>
            <a:pPr algn="l"/>
            <a:r>
              <a:rPr lang="en-GB" sz="3200" b="1" dirty="0">
                <a:solidFill>
                  <a:srgbClr val="FFFFFF"/>
                </a:solidFill>
                <a:latin typeface="Nexa Bold"/>
              </a:rPr>
              <a:t>           </a:t>
            </a:r>
            <a:r>
              <a:rPr lang="en-NL" sz="3200" b="1" dirty="0">
                <a:solidFill>
                  <a:srgbClr val="FFFFFF"/>
                </a:solidFill>
                <a:latin typeface="Nexa Bold"/>
              </a:rPr>
              <a:t>Are charging stations put on the right spot?</a:t>
            </a:r>
            <a:br>
              <a:rPr lang="en-NL" sz="3200" b="1" dirty="0">
                <a:solidFill>
                  <a:srgbClr val="FFFFFF"/>
                </a:solidFill>
              </a:rPr>
            </a:br>
            <a:endParaRPr lang="en-NL" sz="3200" dirty="0">
              <a:solidFill>
                <a:srgbClr val="FFFFFF"/>
              </a:solidFill>
            </a:endParaRPr>
          </a:p>
        </p:txBody>
      </p:sp>
      <p:sp>
        <p:nvSpPr>
          <p:cNvPr id="9" name="TextBox 8">
            <a:extLst>
              <a:ext uri="{FF2B5EF4-FFF2-40B4-BE49-F238E27FC236}">
                <a16:creationId xmlns:a16="http://schemas.microsoft.com/office/drawing/2014/main" id="{202EE591-0E18-4A99-9523-02800E74925E}"/>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NL" sz="700">
                <a:solidFill>
                  <a:srgbClr val="FFFFFF"/>
                </a:solidFill>
                <a:hlinkClick r:id="rId4" tooltip="http://riadzany.blogspot.com/2018/03/morocco-installs-charging-stations-for.html">
                  <a:extLst>
                    <a:ext uri="{A12FA001-AC4F-418D-AE19-62706E023703}">
                      <ahyp:hlinkClr xmlns:ahyp="http://schemas.microsoft.com/office/drawing/2018/hyperlinkcolor" val="tx"/>
                    </a:ext>
                  </a:extLst>
                </a:hlinkClick>
              </a:rPr>
              <a:t>This Photo</a:t>
            </a:r>
            <a:r>
              <a:rPr lang="en-NL" sz="700">
                <a:solidFill>
                  <a:srgbClr val="FFFFFF"/>
                </a:solidFill>
              </a:rPr>
              <a:t> by Unknown Author is licensed under </a:t>
            </a:r>
            <a:r>
              <a:rPr lang="en-NL"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NL" sz="700">
              <a:solidFill>
                <a:srgbClr val="FFFFFF"/>
              </a:solidFill>
            </a:endParaRPr>
          </a:p>
        </p:txBody>
      </p:sp>
      <p:sp>
        <p:nvSpPr>
          <p:cNvPr id="12" name="Rectangle 11">
            <a:extLst>
              <a:ext uri="{FF2B5EF4-FFF2-40B4-BE49-F238E27FC236}">
                <a16:creationId xmlns:a16="http://schemas.microsoft.com/office/drawing/2014/main" id="{7CB4B8FB-E422-4DD6-BD4B-1F7533F9D5B0}"/>
              </a:ext>
            </a:extLst>
          </p:cNvPr>
          <p:cNvSpPr/>
          <p:nvPr/>
        </p:nvSpPr>
        <p:spPr>
          <a:xfrm>
            <a:off x="127322" y="4398379"/>
            <a:ext cx="3402957" cy="1469984"/>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NL" sz="2000" b="1" dirty="0">
                <a:solidFill>
                  <a:srgbClr val="FFFFFF"/>
                </a:solidFill>
                <a:latin typeface="Nexa Bold"/>
              </a:rPr>
              <a:t>1  </a:t>
            </a:r>
            <a:r>
              <a:rPr lang="en-GB" sz="2000" b="1" dirty="0">
                <a:solidFill>
                  <a:srgbClr val="FFFFFF"/>
                </a:solidFill>
                <a:latin typeface="Nexa Bold"/>
              </a:rPr>
              <a:t>L</a:t>
            </a:r>
            <a:r>
              <a:rPr lang="en-NL" sz="2000" b="1" dirty="0" err="1">
                <a:solidFill>
                  <a:srgbClr val="FFFFFF"/>
                </a:solidFill>
                <a:latin typeface="Nexa Bold"/>
              </a:rPr>
              <a:t>ooking</a:t>
            </a:r>
            <a:r>
              <a:rPr lang="en-NL" sz="2000" b="1" dirty="0">
                <a:solidFill>
                  <a:srgbClr val="FFFFFF"/>
                </a:solidFill>
                <a:latin typeface="Nexa Bold"/>
              </a:rPr>
              <a:t> at current locations of charging stations</a:t>
            </a:r>
          </a:p>
        </p:txBody>
      </p:sp>
    </p:spTree>
    <p:extLst>
      <p:ext uri="{BB962C8B-B14F-4D97-AF65-F5344CB8AC3E}">
        <p14:creationId xmlns:p14="http://schemas.microsoft.com/office/powerpoint/2010/main" val="192485809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Green blue soft blur background">
            <a:extLst>
              <a:ext uri="{FF2B5EF4-FFF2-40B4-BE49-F238E27FC236}">
                <a16:creationId xmlns:a16="http://schemas.microsoft.com/office/drawing/2014/main" id="{27B21A0F-E797-45DB-92B7-44D2F75EED14}"/>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0" y="0"/>
            <a:ext cx="12191980" cy="6858000"/>
          </a:xfrm>
          <a:prstGeom prst="rect">
            <a:avLst/>
          </a:prstGeom>
        </p:spPr>
      </p:pic>
      <p:grpSp>
        <p:nvGrpSpPr>
          <p:cNvPr id="15" name="Group 14">
            <a:extLst>
              <a:ext uri="{FF2B5EF4-FFF2-40B4-BE49-F238E27FC236}">
                <a16:creationId xmlns:a16="http://schemas.microsoft.com/office/drawing/2014/main" id="{FBA147EB-2573-42B3-8E3E-22B4D4AE07FC}"/>
              </a:ext>
            </a:extLst>
          </p:cNvPr>
          <p:cNvGrpSpPr/>
          <p:nvPr/>
        </p:nvGrpSpPr>
        <p:grpSpPr>
          <a:xfrm>
            <a:off x="0" y="0"/>
            <a:ext cx="12115694" cy="6858000"/>
            <a:chOff x="1162051" y="95256"/>
            <a:chExt cx="11097681" cy="8942868"/>
          </a:xfrm>
          <a:noFill/>
        </p:grpSpPr>
        <p:pic>
          <p:nvPicPr>
            <p:cNvPr id="16" name="Picture 15">
              <a:extLst>
                <a:ext uri="{FF2B5EF4-FFF2-40B4-BE49-F238E27FC236}">
                  <a16:creationId xmlns:a16="http://schemas.microsoft.com/office/drawing/2014/main" id="{3ECF2B5E-6ACE-4DDA-B2C4-6FE2CCC05DD8}"/>
                </a:ext>
              </a:extLst>
            </p:cNvPr>
            <p:cNvPicPr>
              <a:picLocks noChangeAspect="1"/>
            </p:cNvPicPr>
            <p:nvPr/>
          </p:nvPicPr>
          <p:blipFill>
            <a:blip r:embed="rId4"/>
            <a:stretch>
              <a:fillRect/>
            </a:stretch>
          </p:blipFill>
          <p:spPr>
            <a:xfrm>
              <a:off x="1534579" y="95256"/>
              <a:ext cx="6539381" cy="3600000"/>
            </a:xfrm>
            <a:prstGeom prst="rect">
              <a:avLst/>
            </a:prstGeom>
            <a:grpFill/>
          </p:spPr>
        </p:pic>
        <p:pic>
          <p:nvPicPr>
            <p:cNvPr id="17" name="Picture 16">
              <a:extLst>
                <a:ext uri="{FF2B5EF4-FFF2-40B4-BE49-F238E27FC236}">
                  <a16:creationId xmlns:a16="http://schemas.microsoft.com/office/drawing/2014/main" id="{29EC661C-A474-4F66-8F61-A84804168C3D}"/>
                </a:ext>
              </a:extLst>
            </p:cNvPr>
            <p:cNvPicPr>
              <a:picLocks noChangeAspect="1"/>
            </p:cNvPicPr>
            <p:nvPr/>
          </p:nvPicPr>
          <p:blipFill>
            <a:blip r:embed="rId5"/>
            <a:stretch>
              <a:fillRect/>
            </a:stretch>
          </p:blipFill>
          <p:spPr>
            <a:xfrm>
              <a:off x="5361511" y="637122"/>
              <a:ext cx="6539381" cy="3600000"/>
            </a:xfrm>
            <a:prstGeom prst="rect">
              <a:avLst/>
            </a:prstGeom>
            <a:grpFill/>
          </p:spPr>
        </p:pic>
        <p:pic>
          <p:nvPicPr>
            <p:cNvPr id="18" name="Picture 17">
              <a:extLst>
                <a:ext uri="{FF2B5EF4-FFF2-40B4-BE49-F238E27FC236}">
                  <a16:creationId xmlns:a16="http://schemas.microsoft.com/office/drawing/2014/main" id="{E9F9FB5D-7E86-4013-96B7-24B7D31849CE}"/>
                </a:ext>
              </a:extLst>
            </p:cNvPr>
            <p:cNvPicPr>
              <a:picLocks noChangeAspect="1"/>
            </p:cNvPicPr>
            <p:nvPr/>
          </p:nvPicPr>
          <p:blipFill>
            <a:blip r:embed="rId6"/>
            <a:stretch>
              <a:fillRect/>
            </a:stretch>
          </p:blipFill>
          <p:spPr>
            <a:xfrm>
              <a:off x="5226045" y="3329524"/>
              <a:ext cx="6539381" cy="3600000"/>
            </a:xfrm>
            <a:prstGeom prst="rect">
              <a:avLst/>
            </a:prstGeom>
            <a:grpFill/>
          </p:spPr>
        </p:pic>
        <p:pic>
          <p:nvPicPr>
            <p:cNvPr id="19" name="Picture 18">
              <a:extLst>
                <a:ext uri="{FF2B5EF4-FFF2-40B4-BE49-F238E27FC236}">
                  <a16:creationId xmlns:a16="http://schemas.microsoft.com/office/drawing/2014/main" id="{D993261A-58C9-469E-B3C6-AA0CEC2F2F6F}"/>
                </a:ext>
              </a:extLst>
            </p:cNvPr>
            <p:cNvPicPr>
              <a:picLocks noChangeAspect="1"/>
            </p:cNvPicPr>
            <p:nvPr/>
          </p:nvPicPr>
          <p:blipFill>
            <a:blip r:embed="rId7"/>
            <a:stretch>
              <a:fillRect/>
            </a:stretch>
          </p:blipFill>
          <p:spPr>
            <a:xfrm>
              <a:off x="1162051" y="2809658"/>
              <a:ext cx="6539381" cy="3600000"/>
            </a:xfrm>
            <a:prstGeom prst="rect">
              <a:avLst/>
            </a:prstGeom>
            <a:grpFill/>
          </p:spPr>
        </p:pic>
        <p:pic>
          <p:nvPicPr>
            <p:cNvPr id="20" name="Picture 19">
              <a:extLst>
                <a:ext uri="{FF2B5EF4-FFF2-40B4-BE49-F238E27FC236}">
                  <a16:creationId xmlns:a16="http://schemas.microsoft.com/office/drawing/2014/main" id="{D3FBF9C4-6F6F-4D55-B6BF-23BC8B149F33}"/>
                </a:ext>
              </a:extLst>
            </p:cNvPr>
            <p:cNvPicPr>
              <a:picLocks noChangeAspect="1"/>
            </p:cNvPicPr>
            <p:nvPr/>
          </p:nvPicPr>
          <p:blipFill>
            <a:blip r:embed="rId8"/>
            <a:stretch>
              <a:fillRect/>
            </a:stretch>
          </p:blipFill>
          <p:spPr>
            <a:xfrm>
              <a:off x="5720351" y="5310730"/>
              <a:ext cx="6539381" cy="3600000"/>
            </a:xfrm>
            <a:prstGeom prst="rect">
              <a:avLst/>
            </a:prstGeom>
            <a:grpFill/>
          </p:spPr>
        </p:pic>
        <p:pic>
          <p:nvPicPr>
            <p:cNvPr id="21" name="Picture 20">
              <a:extLst>
                <a:ext uri="{FF2B5EF4-FFF2-40B4-BE49-F238E27FC236}">
                  <a16:creationId xmlns:a16="http://schemas.microsoft.com/office/drawing/2014/main" id="{62054B42-E514-40E5-9F5A-46D5982B42EA}"/>
                </a:ext>
              </a:extLst>
            </p:cNvPr>
            <p:cNvPicPr>
              <a:picLocks noChangeAspect="1"/>
            </p:cNvPicPr>
            <p:nvPr/>
          </p:nvPicPr>
          <p:blipFill>
            <a:blip r:embed="rId9"/>
            <a:stretch>
              <a:fillRect/>
            </a:stretch>
          </p:blipFill>
          <p:spPr>
            <a:xfrm>
              <a:off x="3067108" y="5438124"/>
              <a:ext cx="6539381" cy="3600000"/>
            </a:xfrm>
            <a:prstGeom prst="rect">
              <a:avLst/>
            </a:prstGeom>
            <a:grpFill/>
          </p:spPr>
        </p:pic>
      </p:grpSp>
      <p:sp>
        <p:nvSpPr>
          <p:cNvPr id="22" name="Rectangle 21">
            <a:extLst>
              <a:ext uri="{FF2B5EF4-FFF2-40B4-BE49-F238E27FC236}">
                <a16:creationId xmlns:a16="http://schemas.microsoft.com/office/drawing/2014/main" id="{BF7EEED1-62EC-4A80-9AF6-938122BD9C59}"/>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Tree>
    <p:extLst>
      <p:ext uri="{BB962C8B-B14F-4D97-AF65-F5344CB8AC3E}">
        <p14:creationId xmlns:p14="http://schemas.microsoft.com/office/powerpoint/2010/main" val="2803595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een blue soft blur background">
            <a:extLst>
              <a:ext uri="{FF2B5EF4-FFF2-40B4-BE49-F238E27FC236}">
                <a16:creationId xmlns:a16="http://schemas.microsoft.com/office/drawing/2014/main" id="{6B63CA6A-07FA-48BC-B3CC-694819C528B2}"/>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20" y="0"/>
            <a:ext cx="12191980" cy="6858000"/>
          </a:xfrm>
          <a:prstGeom prst="rect">
            <a:avLst/>
          </a:prstGeom>
        </p:spPr>
      </p:pic>
      <p:grpSp>
        <p:nvGrpSpPr>
          <p:cNvPr id="7" name="Group 6">
            <a:extLst>
              <a:ext uri="{FF2B5EF4-FFF2-40B4-BE49-F238E27FC236}">
                <a16:creationId xmlns:a16="http://schemas.microsoft.com/office/drawing/2014/main" id="{5CC0E485-E0FE-4918-91F1-5C68ECEA0FEE}"/>
              </a:ext>
            </a:extLst>
          </p:cNvPr>
          <p:cNvGrpSpPr/>
          <p:nvPr/>
        </p:nvGrpSpPr>
        <p:grpSpPr>
          <a:xfrm>
            <a:off x="0" y="157316"/>
            <a:ext cx="12191979" cy="6700684"/>
            <a:chOff x="1162051" y="95256"/>
            <a:chExt cx="11097681" cy="8942868"/>
          </a:xfrm>
          <a:noFill/>
        </p:grpSpPr>
        <p:pic>
          <p:nvPicPr>
            <p:cNvPr id="8" name="Picture 7">
              <a:extLst>
                <a:ext uri="{FF2B5EF4-FFF2-40B4-BE49-F238E27FC236}">
                  <a16:creationId xmlns:a16="http://schemas.microsoft.com/office/drawing/2014/main" id="{36C074D2-9F91-4734-A1F4-C45CD7C817DB}"/>
                </a:ext>
              </a:extLst>
            </p:cNvPr>
            <p:cNvPicPr>
              <a:picLocks noChangeAspect="1"/>
            </p:cNvPicPr>
            <p:nvPr/>
          </p:nvPicPr>
          <p:blipFill>
            <a:blip r:embed="rId3"/>
            <a:stretch>
              <a:fillRect/>
            </a:stretch>
          </p:blipFill>
          <p:spPr>
            <a:xfrm>
              <a:off x="1534579" y="95256"/>
              <a:ext cx="6539381" cy="3600000"/>
            </a:xfrm>
            <a:prstGeom prst="rect">
              <a:avLst/>
            </a:prstGeom>
            <a:grpFill/>
          </p:spPr>
        </p:pic>
        <p:pic>
          <p:nvPicPr>
            <p:cNvPr id="9" name="Picture 8">
              <a:extLst>
                <a:ext uri="{FF2B5EF4-FFF2-40B4-BE49-F238E27FC236}">
                  <a16:creationId xmlns:a16="http://schemas.microsoft.com/office/drawing/2014/main" id="{CECAF6A9-4087-43CD-9F21-C53C41116CC2}"/>
                </a:ext>
              </a:extLst>
            </p:cNvPr>
            <p:cNvPicPr>
              <a:picLocks noChangeAspect="1"/>
            </p:cNvPicPr>
            <p:nvPr/>
          </p:nvPicPr>
          <p:blipFill>
            <a:blip r:embed="rId4"/>
            <a:stretch>
              <a:fillRect/>
            </a:stretch>
          </p:blipFill>
          <p:spPr>
            <a:xfrm>
              <a:off x="5361511" y="637122"/>
              <a:ext cx="6539381" cy="3600000"/>
            </a:xfrm>
            <a:prstGeom prst="rect">
              <a:avLst/>
            </a:prstGeom>
            <a:grpFill/>
          </p:spPr>
        </p:pic>
        <p:pic>
          <p:nvPicPr>
            <p:cNvPr id="10" name="Picture 9">
              <a:extLst>
                <a:ext uri="{FF2B5EF4-FFF2-40B4-BE49-F238E27FC236}">
                  <a16:creationId xmlns:a16="http://schemas.microsoft.com/office/drawing/2014/main" id="{04799AE8-4428-44CF-8F5C-C9A7E6A3F07A}"/>
                </a:ext>
              </a:extLst>
            </p:cNvPr>
            <p:cNvPicPr>
              <a:picLocks noChangeAspect="1"/>
            </p:cNvPicPr>
            <p:nvPr/>
          </p:nvPicPr>
          <p:blipFill>
            <a:blip r:embed="rId5"/>
            <a:stretch>
              <a:fillRect/>
            </a:stretch>
          </p:blipFill>
          <p:spPr>
            <a:xfrm>
              <a:off x="5226045" y="3329524"/>
              <a:ext cx="6539381" cy="3600000"/>
            </a:xfrm>
            <a:prstGeom prst="rect">
              <a:avLst/>
            </a:prstGeom>
            <a:grpFill/>
          </p:spPr>
        </p:pic>
        <p:pic>
          <p:nvPicPr>
            <p:cNvPr id="11" name="Picture 10">
              <a:extLst>
                <a:ext uri="{FF2B5EF4-FFF2-40B4-BE49-F238E27FC236}">
                  <a16:creationId xmlns:a16="http://schemas.microsoft.com/office/drawing/2014/main" id="{C51421F8-7518-49F2-BA35-37981146A93C}"/>
                </a:ext>
              </a:extLst>
            </p:cNvPr>
            <p:cNvPicPr>
              <a:picLocks noChangeAspect="1"/>
            </p:cNvPicPr>
            <p:nvPr/>
          </p:nvPicPr>
          <p:blipFill>
            <a:blip r:embed="rId6"/>
            <a:stretch>
              <a:fillRect/>
            </a:stretch>
          </p:blipFill>
          <p:spPr>
            <a:xfrm>
              <a:off x="1162051" y="2809658"/>
              <a:ext cx="6539381" cy="3600000"/>
            </a:xfrm>
            <a:prstGeom prst="rect">
              <a:avLst/>
            </a:prstGeom>
            <a:grpFill/>
          </p:spPr>
        </p:pic>
        <p:pic>
          <p:nvPicPr>
            <p:cNvPr id="12" name="Picture 11">
              <a:extLst>
                <a:ext uri="{FF2B5EF4-FFF2-40B4-BE49-F238E27FC236}">
                  <a16:creationId xmlns:a16="http://schemas.microsoft.com/office/drawing/2014/main" id="{08A55ABE-F8C4-47AC-9DE3-CD78F642143F}"/>
                </a:ext>
              </a:extLst>
            </p:cNvPr>
            <p:cNvPicPr>
              <a:picLocks noChangeAspect="1"/>
            </p:cNvPicPr>
            <p:nvPr/>
          </p:nvPicPr>
          <p:blipFill>
            <a:blip r:embed="rId7"/>
            <a:stretch>
              <a:fillRect/>
            </a:stretch>
          </p:blipFill>
          <p:spPr>
            <a:xfrm>
              <a:off x="5720351" y="5310730"/>
              <a:ext cx="6539381" cy="3600000"/>
            </a:xfrm>
            <a:prstGeom prst="rect">
              <a:avLst/>
            </a:prstGeom>
            <a:grpFill/>
          </p:spPr>
        </p:pic>
        <p:pic>
          <p:nvPicPr>
            <p:cNvPr id="13" name="Picture 12">
              <a:extLst>
                <a:ext uri="{FF2B5EF4-FFF2-40B4-BE49-F238E27FC236}">
                  <a16:creationId xmlns:a16="http://schemas.microsoft.com/office/drawing/2014/main" id="{597643F8-DCA1-4541-9A93-87B1CC5AF635}"/>
                </a:ext>
              </a:extLst>
            </p:cNvPr>
            <p:cNvPicPr>
              <a:picLocks noChangeAspect="1"/>
            </p:cNvPicPr>
            <p:nvPr/>
          </p:nvPicPr>
          <p:blipFill>
            <a:blip r:embed="rId8"/>
            <a:stretch>
              <a:fillRect/>
            </a:stretch>
          </p:blipFill>
          <p:spPr>
            <a:xfrm>
              <a:off x="3067108" y="5438124"/>
              <a:ext cx="6539381" cy="3600000"/>
            </a:xfrm>
            <a:prstGeom prst="rect">
              <a:avLst/>
            </a:prstGeom>
            <a:grpFill/>
          </p:spPr>
        </p:pic>
      </p:grpSp>
      <p:pic>
        <p:nvPicPr>
          <p:cNvPr id="14" name="Picture 13" descr="A picture containing text, map&#10;&#10;Description automatically generated">
            <a:extLst>
              <a:ext uri="{FF2B5EF4-FFF2-40B4-BE49-F238E27FC236}">
                <a16:creationId xmlns:a16="http://schemas.microsoft.com/office/drawing/2014/main" id="{AB206A00-0579-4CBE-9DF6-F7B7D6502809}"/>
              </a:ext>
            </a:extLst>
          </p:cNvPr>
          <p:cNvPicPr>
            <a:picLocks noChangeAspect="1"/>
          </p:cNvPicPr>
          <p:nvPr/>
        </p:nvPicPr>
        <p:blipFill>
          <a:blip r:embed="rId9">
            <a:alphaModFix amt="70000"/>
          </a:blip>
          <a:stretch>
            <a:fillRect/>
          </a:stretch>
        </p:blipFill>
        <p:spPr>
          <a:xfrm>
            <a:off x="0" y="9575"/>
            <a:ext cx="12192000" cy="6858001"/>
          </a:xfrm>
          <a:prstGeom prst="rect">
            <a:avLst/>
          </a:prstGeom>
        </p:spPr>
      </p:pic>
      <p:sp>
        <p:nvSpPr>
          <p:cNvPr id="15" name="TextBox 14">
            <a:extLst>
              <a:ext uri="{FF2B5EF4-FFF2-40B4-BE49-F238E27FC236}">
                <a16:creationId xmlns:a16="http://schemas.microsoft.com/office/drawing/2014/main" id="{BDDDFB48-FA71-4EC6-AE8C-FF0C693B53E6}"/>
              </a:ext>
            </a:extLst>
          </p:cNvPr>
          <p:cNvSpPr txBox="1"/>
          <p:nvPr/>
        </p:nvSpPr>
        <p:spPr>
          <a:xfrm>
            <a:off x="7996359" y="1053903"/>
            <a:ext cx="1193820" cy="461665"/>
          </a:xfrm>
          <a:prstGeom prst="rect">
            <a:avLst/>
          </a:prstGeom>
          <a:noFill/>
        </p:spPr>
        <p:txBody>
          <a:bodyPr wrap="square" rtlCol="0">
            <a:spAutoFit/>
          </a:bodyPr>
          <a:lstStyle/>
          <a:p>
            <a:r>
              <a:rPr lang="en-NL" sz="2400" b="1" dirty="0"/>
              <a:t>NOORD</a:t>
            </a:r>
          </a:p>
        </p:txBody>
      </p:sp>
      <p:sp>
        <p:nvSpPr>
          <p:cNvPr id="16" name="TextBox 15">
            <a:extLst>
              <a:ext uri="{FF2B5EF4-FFF2-40B4-BE49-F238E27FC236}">
                <a16:creationId xmlns:a16="http://schemas.microsoft.com/office/drawing/2014/main" id="{7C2457F8-F88F-4AE3-A593-B30005FC92DF}"/>
              </a:ext>
            </a:extLst>
          </p:cNvPr>
          <p:cNvSpPr txBox="1"/>
          <p:nvPr/>
        </p:nvSpPr>
        <p:spPr>
          <a:xfrm>
            <a:off x="1824223" y="800659"/>
            <a:ext cx="1917291" cy="461665"/>
          </a:xfrm>
          <a:prstGeom prst="rect">
            <a:avLst/>
          </a:prstGeom>
          <a:noFill/>
        </p:spPr>
        <p:txBody>
          <a:bodyPr wrap="square" rtlCol="0">
            <a:spAutoFit/>
          </a:bodyPr>
          <a:lstStyle/>
          <a:p>
            <a:r>
              <a:rPr lang="en-NL" sz="2400" b="1" dirty="0"/>
              <a:t>WESTPOORT</a:t>
            </a:r>
          </a:p>
        </p:txBody>
      </p:sp>
      <p:sp>
        <p:nvSpPr>
          <p:cNvPr id="17" name="TextBox 16">
            <a:extLst>
              <a:ext uri="{FF2B5EF4-FFF2-40B4-BE49-F238E27FC236}">
                <a16:creationId xmlns:a16="http://schemas.microsoft.com/office/drawing/2014/main" id="{E7A29BB8-ECCE-4D94-AA7C-8A68FFA2281C}"/>
              </a:ext>
            </a:extLst>
          </p:cNvPr>
          <p:cNvSpPr txBox="1"/>
          <p:nvPr/>
        </p:nvSpPr>
        <p:spPr>
          <a:xfrm>
            <a:off x="5438517" y="2323384"/>
            <a:ext cx="1276394" cy="400110"/>
          </a:xfrm>
          <a:prstGeom prst="rect">
            <a:avLst/>
          </a:prstGeom>
          <a:noFill/>
        </p:spPr>
        <p:txBody>
          <a:bodyPr wrap="square" rtlCol="0">
            <a:spAutoFit/>
          </a:bodyPr>
          <a:lstStyle/>
          <a:p>
            <a:r>
              <a:rPr lang="en-NL" sz="2000" b="1" dirty="0"/>
              <a:t>CENTRUM</a:t>
            </a:r>
          </a:p>
        </p:txBody>
      </p:sp>
      <p:sp>
        <p:nvSpPr>
          <p:cNvPr id="18" name="TextBox 17">
            <a:extLst>
              <a:ext uri="{FF2B5EF4-FFF2-40B4-BE49-F238E27FC236}">
                <a16:creationId xmlns:a16="http://schemas.microsoft.com/office/drawing/2014/main" id="{A073144E-B94A-4D82-86B0-DC91E14100D8}"/>
              </a:ext>
            </a:extLst>
          </p:cNvPr>
          <p:cNvSpPr txBox="1"/>
          <p:nvPr/>
        </p:nvSpPr>
        <p:spPr>
          <a:xfrm>
            <a:off x="4352495" y="2050838"/>
            <a:ext cx="1193820" cy="461665"/>
          </a:xfrm>
          <a:prstGeom prst="rect">
            <a:avLst/>
          </a:prstGeom>
          <a:noFill/>
        </p:spPr>
        <p:txBody>
          <a:bodyPr wrap="square" rtlCol="0">
            <a:spAutoFit/>
          </a:bodyPr>
          <a:lstStyle/>
          <a:p>
            <a:r>
              <a:rPr lang="en-NL" sz="2400" b="1" dirty="0"/>
              <a:t>WEST</a:t>
            </a:r>
          </a:p>
        </p:txBody>
      </p:sp>
      <p:sp>
        <p:nvSpPr>
          <p:cNvPr id="19" name="TextBox 18">
            <a:extLst>
              <a:ext uri="{FF2B5EF4-FFF2-40B4-BE49-F238E27FC236}">
                <a16:creationId xmlns:a16="http://schemas.microsoft.com/office/drawing/2014/main" id="{FBF35EA5-7079-4BC3-B6AA-B10D4950FE15}"/>
              </a:ext>
            </a:extLst>
          </p:cNvPr>
          <p:cNvSpPr txBox="1"/>
          <p:nvPr/>
        </p:nvSpPr>
        <p:spPr>
          <a:xfrm>
            <a:off x="1681304" y="2546587"/>
            <a:ext cx="2057676" cy="461665"/>
          </a:xfrm>
          <a:prstGeom prst="rect">
            <a:avLst/>
          </a:prstGeom>
          <a:noFill/>
        </p:spPr>
        <p:txBody>
          <a:bodyPr wrap="square" rtlCol="0">
            <a:spAutoFit/>
          </a:bodyPr>
          <a:lstStyle/>
          <a:p>
            <a:r>
              <a:rPr lang="en-NL" sz="2400" b="1" dirty="0"/>
              <a:t>NIEUW WEST</a:t>
            </a:r>
          </a:p>
        </p:txBody>
      </p:sp>
      <p:sp>
        <p:nvSpPr>
          <p:cNvPr id="20" name="TextBox 19">
            <a:extLst>
              <a:ext uri="{FF2B5EF4-FFF2-40B4-BE49-F238E27FC236}">
                <a16:creationId xmlns:a16="http://schemas.microsoft.com/office/drawing/2014/main" id="{CB9E237B-D09C-43B6-9486-77D9DCFABE36}"/>
              </a:ext>
            </a:extLst>
          </p:cNvPr>
          <p:cNvSpPr txBox="1"/>
          <p:nvPr/>
        </p:nvSpPr>
        <p:spPr>
          <a:xfrm>
            <a:off x="4838292" y="3689361"/>
            <a:ext cx="1193820" cy="461665"/>
          </a:xfrm>
          <a:prstGeom prst="rect">
            <a:avLst/>
          </a:prstGeom>
          <a:noFill/>
        </p:spPr>
        <p:txBody>
          <a:bodyPr wrap="square" rtlCol="0">
            <a:spAutoFit/>
          </a:bodyPr>
          <a:lstStyle/>
          <a:p>
            <a:r>
              <a:rPr lang="en-NL" sz="2400" b="1" dirty="0"/>
              <a:t>ZUID</a:t>
            </a:r>
          </a:p>
        </p:txBody>
      </p:sp>
      <p:sp>
        <p:nvSpPr>
          <p:cNvPr id="21" name="TextBox 20">
            <a:extLst>
              <a:ext uri="{FF2B5EF4-FFF2-40B4-BE49-F238E27FC236}">
                <a16:creationId xmlns:a16="http://schemas.microsoft.com/office/drawing/2014/main" id="{0DC03938-77DE-46BB-AF7B-C793168709AC}"/>
              </a:ext>
            </a:extLst>
          </p:cNvPr>
          <p:cNvSpPr txBox="1"/>
          <p:nvPr/>
        </p:nvSpPr>
        <p:spPr>
          <a:xfrm>
            <a:off x="7181476" y="2733064"/>
            <a:ext cx="1193820" cy="461665"/>
          </a:xfrm>
          <a:prstGeom prst="rect">
            <a:avLst/>
          </a:prstGeom>
          <a:noFill/>
        </p:spPr>
        <p:txBody>
          <a:bodyPr wrap="square" rtlCol="0">
            <a:spAutoFit/>
          </a:bodyPr>
          <a:lstStyle/>
          <a:p>
            <a:r>
              <a:rPr lang="en-NL" sz="2400" b="1" dirty="0"/>
              <a:t>OOST</a:t>
            </a:r>
          </a:p>
        </p:txBody>
      </p:sp>
      <p:sp>
        <p:nvSpPr>
          <p:cNvPr id="22" name="TextBox 21">
            <a:extLst>
              <a:ext uri="{FF2B5EF4-FFF2-40B4-BE49-F238E27FC236}">
                <a16:creationId xmlns:a16="http://schemas.microsoft.com/office/drawing/2014/main" id="{E53877B6-4C7B-4F8F-AAF4-B7C7EBB40C13}"/>
              </a:ext>
            </a:extLst>
          </p:cNvPr>
          <p:cNvSpPr txBox="1"/>
          <p:nvPr/>
        </p:nvSpPr>
        <p:spPr>
          <a:xfrm>
            <a:off x="7390151" y="5268575"/>
            <a:ext cx="1655763" cy="461665"/>
          </a:xfrm>
          <a:prstGeom prst="rect">
            <a:avLst/>
          </a:prstGeom>
          <a:noFill/>
        </p:spPr>
        <p:txBody>
          <a:bodyPr wrap="square" rtlCol="0">
            <a:spAutoFit/>
          </a:bodyPr>
          <a:lstStyle/>
          <a:p>
            <a:r>
              <a:rPr lang="en-NL" sz="2400" b="1" dirty="0"/>
              <a:t>ZUIDOOST</a:t>
            </a:r>
          </a:p>
        </p:txBody>
      </p:sp>
    </p:spTree>
    <p:extLst>
      <p:ext uri="{BB962C8B-B14F-4D97-AF65-F5344CB8AC3E}">
        <p14:creationId xmlns:p14="http://schemas.microsoft.com/office/powerpoint/2010/main" val="3262334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One glowing star standing among other dim stars on green pastel color background">
            <a:extLst>
              <a:ext uri="{FF2B5EF4-FFF2-40B4-BE49-F238E27FC236}">
                <a16:creationId xmlns:a16="http://schemas.microsoft.com/office/drawing/2014/main" id="{62916D1D-548C-4A69-AFEE-FCFE664DF7E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046D2CA-DE1C-4F0E-8E41-966FFC65EDA8}"/>
              </a:ext>
            </a:extLst>
          </p:cNvPr>
          <p:cNvSpPr/>
          <p:nvPr/>
        </p:nvSpPr>
        <p:spPr>
          <a:xfrm>
            <a:off x="0" y="0"/>
            <a:ext cx="12191980" cy="6858000"/>
          </a:xfrm>
          <a:prstGeom prst="rect">
            <a:avLst/>
          </a:prstGeom>
          <a:solidFill>
            <a:schemeClr val="dk1">
              <a:alpha val="1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26" name="Picture 25" descr="A yellow and black text&#10;&#10;Description automatically generated">
            <a:extLst>
              <a:ext uri="{FF2B5EF4-FFF2-40B4-BE49-F238E27FC236}">
                <a16:creationId xmlns:a16="http://schemas.microsoft.com/office/drawing/2014/main" id="{FA4003AB-642D-47D8-9696-23030DC11187}"/>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27874" y="486137"/>
            <a:ext cx="4416408" cy="518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TextBox 26">
            <a:extLst>
              <a:ext uri="{FF2B5EF4-FFF2-40B4-BE49-F238E27FC236}">
                <a16:creationId xmlns:a16="http://schemas.microsoft.com/office/drawing/2014/main" id="{C35E235D-6878-48E8-A31B-4B0B13E3B94B}"/>
              </a:ext>
            </a:extLst>
          </p:cNvPr>
          <p:cNvSpPr txBox="1"/>
          <p:nvPr/>
        </p:nvSpPr>
        <p:spPr>
          <a:xfrm>
            <a:off x="9745883" y="141251"/>
            <a:ext cx="1898248" cy="552888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2400" b="1" dirty="0">
                <a:latin typeface="Nexa Bold"/>
              </a:rPr>
              <a:t>SCALE :</a:t>
            </a:r>
          </a:p>
          <a:p>
            <a:pPr>
              <a:lnSpc>
                <a:spcPct val="200000"/>
              </a:lnSpc>
            </a:pPr>
            <a:r>
              <a:rPr lang="en-NL" sz="2400" b="1" dirty="0">
                <a:latin typeface="Nexa Bold"/>
              </a:rPr>
              <a:t>7</a:t>
            </a:r>
            <a:r>
              <a:rPr lang="en-NL" sz="2400" dirty="0">
                <a:latin typeface="Nexa Bold"/>
              </a:rPr>
              <a:t> most</a:t>
            </a:r>
          </a:p>
          <a:p>
            <a:pPr>
              <a:lnSpc>
                <a:spcPct val="200000"/>
              </a:lnSpc>
            </a:pPr>
            <a:r>
              <a:rPr lang="en-NL" sz="2400" b="1" dirty="0">
                <a:latin typeface="Nexa Bold"/>
              </a:rPr>
              <a:t>6</a:t>
            </a:r>
            <a:r>
              <a:rPr lang="en-NL" sz="2400" dirty="0">
                <a:latin typeface="Nexa Bold"/>
              </a:rPr>
              <a:t> more</a:t>
            </a:r>
          </a:p>
          <a:p>
            <a:pPr>
              <a:lnSpc>
                <a:spcPct val="200000"/>
              </a:lnSpc>
            </a:pPr>
            <a:r>
              <a:rPr lang="en-NL" sz="2400" b="1" dirty="0">
                <a:latin typeface="Nexa Bold"/>
              </a:rPr>
              <a:t>5</a:t>
            </a:r>
            <a:r>
              <a:rPr lang="en-NL" sz="2400" dirty="0">
                <a:latin typeface="Nexa Bold"/>
              </a:rPr>
              <a:t> much</a:t>
            </a:r>
          </a:p>
          <a:p>
            <a:pPr>
              <a:lnSpc>
                <a:spcPct val="200000"/>
              </a:lnSpc>
            </a:pPr>
            <a:r>
              <a:rPr lang="en-NL" sz="2400" b="1" dirty="0">
                <a:latin typeface="Nexa Bold"/>
              </a:rPr>
              <a:t>4</a:t>
            </a:r>
            <a:r>
              <a:rPr lang="en-NL" sz="2400" dirty="0">
                <a:latin typeface="Nexa Bold"/>
              </a:rPr>
              <a:t> average </a:t>
            </a:r>
          </a:p>
          <a:p>
            <a:pPr>
              <a:lnSpc>
                <a:spcPct val="200000"/>
              </a:lnSpc>
            </a:pPr>
            <a:r>
              <a:rPr lang="en-NL" sz="2400" b="1" dirty="0">
                <a:latin typeface="Nexa Bold"/>
              </a:rPr>
              <a:t>3</a:t>
            </a:r>
            <a:r>
              <a:rPr lang="en-NL" sz="2400" dirty="0">
                <a:latin typeface="Nexa Bold"/>
              </a:rPr>
              <a:t> little</a:t>
            </a:r>
          </a:p>
          <a:p>
            <a:pPr>
              <a:lnSpc>
                <a:spcPct val="200000"/>
              </a:lnSpc>
            </a:pPr>
            <a:r>
              <a:rPr lang="en-NL" sz="2400" b="1" dirty="0">
                <a:latin typeface="Nexa Bold"/>
              </a:rPr>
              <a:t>2</a:t>
            </a:r>
            <a:r>
              <a:rPr lang="en-NL" sz="2400" dirty="0">
                <a:latin typeface="Nexa Bold"/>
              </a:rPr>
              <a:t> less </a:t>
            </a:r>
          </a:p>
          <a:p>
            <a:pPr>
              <a:lnSpc>
                <a:spcPct val="200000"/>
              </a:lnSpc>
            </a:pPr>
            <a:r>
              <a:rPr lang="en-NL" sz="2400" b="1" dirty="0">
                <a:latin typeface="Nexa Bold"/>
              </a:rPr>
              <a:t>1</a:t>
            </a:r>
            <a:r>
              <a:rPr lang="en-NL" sz="2400" dirty="0">
                <a:latin typeface="Nexa Bold"/>
              </a:rPr>
              <a:t> least</a:t>
            </a:r>
          </a:p>
        </p:txBody>
      </p:sp>
      <p:graphicFrame>
        <p:nvGraphicFramePr>
          <p:cNvPr id="28" name="Table 27">
            <a:extLst>
              <a:ext uri="{FF2B5EF4-FFF2-40B4-BE49-F238E27FC236}">
                <a16:creationId xmlns:a16="http://schemas.microsoft.com/office/drawing/2014/main" id="{BB1FDD72-1030-4C04-9D16-5B1F13A760D5}"/>
              </a:ext>
            </a:extLst>
          </p:cNvPr>
          <p:cNvGraphicFramePr>
            <a:graphicFrameLocks noGrp="1"/>
          </p:cNvGraphicFramePr>
          <p:nvPr>
            <p:extLst>
              <p:ext uri="{D42A27DB-BD31-4B8C-83A1-F6EECF244321}">
                <p14:modId xmlns:p14="http://schemas.microsoft.com/office/powerpoint/2010/main" val="387228544"/>
              </p:ext>
            </p:extLst>
          </p:nvPr>
        </p:nvGraphicFramePr>
        <p:xfrm>
          <a:off x="339523" y="486137"/>
          <a:ext cx="4220901" cy="5184001"/>
        </p:xfrm>
        <a:graphic>
          <a:graphicData uri="http://schemas.openxmlformats.org/drawingml/2006/table">
            <a:tbl>
              <a:tblPr firstRow="1">
                <a:tableStyleId>{69012ECD-51FC-41F1-AA8D-1B2483CD663E}</a:tableStyleId>
              </a:tblPr>
              <a:tblGrid>
                <a:gridCol w="1571981">
                  <a:extLst>
                    <a:ext uri="{9D8B030D-6E8A-4147-A177-3AD203B41FA5}">
                      <a16:colId xmlns:a16="http://schemas.microsoft.com/office/drawing/2014/main" val="2389583529"/>
                    </a:ext>
                  </a:extLst>
                </a:gridCol>
                <a:gridCol w="2648920">
                  <a:extLst>
                    <a:ext uri="{9D8B030D-6E8A-4147-A177-3AD203B41FA5}">
                      <a16:colId xmlns:a16="http://schemas.microsoft.com/office/drawing/2014/main" val="2182562124"/>
                    </a:ext>
                  </a:extLst>
                </a:gridCol>
              </a:tblGrid>
              <a:tr h="919977">
                <a:tc>
                  <a:txBody>
                    <a:bodyPr/>
                    <a:lstStyle/>
                    <a:p>
                      <a:endParaRPr lang="en-NL" b="1" dirty="0">
                        <a:latin typeface="Nexa Bold"/>
                      </a:endParaRPr>
                    </a:p>
                    <a:p>
                      <a:r>
                        <a:rPr lang="en-NL" b="1" dirty="0">
                          <a:latin typeface="Nexa Bold"/>
                        </a:rPr>
                        <a:t>Stadsdeel</a:t>
                      </a:r>
                    </a:p>
                  </a:txBody>
                  <a:tcPr>
                    <a:lnR>
                      <a:noFill/>
                    </a:lnR>
                    <a:solidFill>
                      <a:schemeClr val="accent5">
                        <a:lumMod val="50000"/>
                      </a:schemeClr>
                    </a:solidFill>
                  </a:tcPr>
                </a:tc>
                <a:tc>
                  <a:txBody>
                    <a:bodyPr/>
                    <a:lstStyle/>
                    <a:p>
                      <a:pPr algn="ctr"/>
                      <a:r>
                        <a:rPr lang="en-NL" b="1" dirty="0">
                          <a:latin typeface="Nexa Bold"/>
                        </a:rPr>
                        <a:t>Number of charging stations</a:t>
                      </a:r>
                    </a:p>
                  </a:txBody>
                  <a:tcP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solidFill>
                      <a:schemeClr val="accent5">
                        <a:lumMod val="50000"/>
                      </a:schemeClr>
                    </a:solidFill>
                  </a:tcPr>
                </a:tc>
                <a:extLst>
                  <a:ext uri="{0D108BD9-81ED-4DB2-BD59-A6C34878D82A}">
                    <a16:rowId xmlns:a16="http://schemas.microsoft.com/office/drawing/2014/main" val="2329903639"/>
                  </a:ext>
                </a:extLst>
              </a:tr>
              <a:tr h="533003">
                <a:tc>
                  <a:txBody>
                    <a:bodyPr/>
                    <a:lstStyle/>
                    <a:p>
                      <a:r>
                        <a:rPr lang="en-NL" b="1" dirty="0">
                          <a:solidFill>
                            <a:schemeClr val="bg1"/>
                          </a:solidFill>
                          <a:latin typeface="Nexa Bold"/>
                        </a:rPr>
                        <a:t>Centrum</a:t>
                      </a:r>
                    </a:p>
                  </a:txBody>
                  <a:tcPr/>
                </a:tc>
                <a:tc>
                  <a:txBody>
                    <a:bodyPr/>
                    <a:lstStyle/>
                    <a:p>
                      <a:pPr algn="ctr"/>
                      <a:r>
                        <a:rPr lang="en-NL" b="1" dirty="0">
                          <a:solidFill>
                            <a:schemeClr val="bg1"/>
                          </a:solidFill>
                          <a:latin typeface="Nexa Bold"/>
                        </a:rPr>
                        <a:t>6</a:t>
                      </a:r>
                      <a:endParaRPr lang="en-NL" sz="1400" b="1" dirty="0">
                        <a:solidFill>
                          <a:schemeClr val="bg1"/>
                        </a:solidFill>
                        <a:latin typeface="Nexa Bold"/>
                      </a:endParaRPr>
                    </a:p>
                  </a:txBody>
                  <a:tcPr>
                    <a:lnT>
                      <a:noFill/>
                    </a:lnT>
                    <a:solidFill>
                      <a:srgbClr val="00B050">
                        <a:alpha val="60000"/>
                      </a:srgbClr>
                    </a:solidFill>
                  </a:tcPr>
                </a:tc>
                <a:extLst>
                  <a:ext uri="{0D108BD9-81ED-4DB2-BD59-A6C34878D82A}">
                    <a16:rowId xmlns:a16="http://schemas.microsoft.com/office/drawing/2014/main" val="2087958713"/>
                  </a:ext>
                </a:extLst>
              </a:tr>
              <a:tr h="533003">
                <a:tc>
                  <a:txBody>
                    <a:bodyPr/>
                    <a:lstStyle/>
                    <a:p>
                      <a:r>
                        <a:rPr lang="en-NL" b="1" dirty="0">
                          <a:solidFill>
                            <a:schemeClr val="bg1"/>
                          </a:solidFill>
                          <a:latin typeface="Nexa Bold"/>
                        </a:rPr>
                        <a:t>West</a:t>
                      </a:r>
                    </a:p>
                  </a:txBody>
                  <a:tcPr/>
                </a:tc>
                <a:tc>
                  <a:txBody>
                    <a:bodyPr/>
                    <a:lstStyle/>
                    <a:p>
                      <a:pPr algn="ctr"/>
                      <a:r>
                        <a:rPr lang="en-NL" b="1" dirty="0">
                          <a:solidFill>
                            <a:schemeClr val="bg1"/>
                          </a:solidFill>
                          <a:latin typeface="Nexa Bold"/>
                        </a:rPr>
                        <a:t>4</a:t>
                      </a:r>
                      <a:endParaRPr lang="en-NL" sz="1400" b="1" dirty="0">
                        <a:solidFill>
                          <a:schemeClr val="bg1"/>
                        </a:solidFill>
                        <a:latin typeface="Nexa Bold"/>
                      </a:endParaRPr>
                    </a:p>
                  </a:txBody>
                  <a:tcPr>
                    <a:solidFill>
                      <a:srgbClr val="FFFF00">
                        <a:alpha val="60000"/>
                      </a:srgbClr>
                    </a:solidFill>
                  </a:tcPr>
                </a:tc>
                <a:extLst>
                  <a:ext uri="{0D108BD9-81ED-4DB2-BD59-A6C34878D82A}">
                    <a16:rowId xmlns:a16="http://schemas.microsoft.com/office/drawing/2014/main" val="3752118022"/>
                  </a:ext>
                </a:extLst>
              </a:tr>
              <a:tr h="533003">
                <a:tc>
                  <a:txBody>
                    <a:bodyPr/>
                    <a:lstStyle/>
                    <a:p>
                      <a:r>
                        <a:rPr lang="en-NL" b="1" dirty="0">
                          <a:solidFill>
                            <a:schemeClr val="bg1"/>
                          </a:solidFill>
                          <a:latin typeface="Nexa Bold"/>
                        </a:rPr>
                        <a:t>Westpoort</a:t>
                      </a:r>
                    </a:p>
                  </a:txBody>
                  <a:tcPr/>
                </a:tc>
                <a:tc>
                  <a:txBody>
                    <a:bodyPr/>
                    <a:lstStyle/>
                    <a:p>
                      <a:pPr algn="ctr"/>
                      <a:r>
                        <a:rPr lang="en-NL" b="1" dirty="0">
                          <a:solidFill>
                            <a:schemeClr val="bg1"/>
                          </a:solidFill>
                          <a:latin typeface="Nexa Bold"/>
                        </a:rPr>
                        <a:t>1</a:t>
                      </a:r>
                      <a:endParaRPr lang="en-NL" sz="1400" b="1" dirty="0">
                        <a:solidFill>
                          <a:schemeClr val="bg1"/>
                        </a:solidFill>
                        <a:latin typeface="Nexa Bold"/>
                      </a:endParaRPr>
                    </a:p>
                  </a:txBody>
                  <a:tcPr>
                    <a:solidFill>
                      <a:srgbClr val="FF0000">
                        <a:alpha val="60000"/>
                      </a:srgbClr>
                    </a:solidFill>
                  </a:tcPr>
                </a:tc>
                <a:extLst>
                  <a:ext uri="{0D108BD9-81ED-4DB2-BD59-A6C34878D82A}">
                    <a16:rowId xmlns:a16="http://schemas.microsoft.com/office/drawing/2014/main" val="1835702666"/>
                  </a:ext>
                </a:extLst>
              </a:tr>
              <a:tr h="533003">
                <a:tc>
                  <a:txBody>
                    <a:bodyPr/>
                    <a:lstStyle/>
                    <a:p>
                      <a:r>
                        <a:rPr lang="en-NL" b="1" dirty="0">
                          <a:solidFill>
                            <a:schemeClr val="bg1"/>
                          </a:solidFill>
                          <a:latin typeface="Nexa Bold"/>
                        </a:rPr>
                        <a:t>Nieuw west</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extLst>
                  <a:ext uri="{0D108BD9-81ED-4DB2-BD59-A6C34878D82A}">
                    <a16:rowId xmlns:a16="http://schemas.microsoft.com/office/drawing/2014/main" val="1871433419"/>
                  </a:ext>
                </a:extLst>
              </a:tr>
              <a:tr h="533003">
                <a:tc>
                  <a:txBody>
                    <a:bodyPr/>
                    <a:lstStyle/>
                    <a:p>
                      <a:r>
                        <a:rPr lang="en-NL" b="1" dirty="0">
                          <a:solidFill>
                            <a:schemeClr val="bg1"/>
                          </a:solidFill>
                          <a:latin typeface="Nexa Bold"/>
                        </a:rPr>
                        <a:t>Zuid</a:t>
                      </a:r>
                    </a:p>
                  </a:txBody>
                  <a:tcPr/>
                </a:tc>
                <a:tc>
                  <a:txBody>
                    <a:bodyPr/>
                    <a:lstStyle/>
                    <a:p>
                      <a:pPr algn="ctr"/>
                      <a:r>
                        <a:rPr lang="en-NL" b="1" dirty="0">
                          <a:solidFill>
                            <a:schemeClr val="bg1"/>
                          </a:solidFill>
                          <a:latin typeface="Nexa Bold"/>
                        </a:rPr>
                        <a:t>7</a:t>
                      </a:r>
                      <a:endParaRPr lang="en-NL" sz="1400" b="1" dirty="0">
                        <a:solidFill>
                          <a:schemeClr val="bg1"/>
                        </a:solidFill>
                        <a:latin typeface="Nexa Bold"/>
                      </a:endParaRPr>
                    </a:p>
                  </a:txBody>
                  <a:tcPr>
                    <a:solidFill>
                      <a:srgbClr val="00B050"/>
                    </a:solidFill>
                  </a:tcPr>
                </a:tc>
                <a:extLst>
                  <a:ext uri="{0D108BD9-81ED-4DB2-BD59-A6C34878D82A}">
                    <a16:rowId xmlns:a16="http://schemas.microsoft.com/office/drawing/2014/main" val="2827551944"/>
                  </a:ext>
                </a:extLst>
              </a:tr>
              <a:tr h="533003">
                <a:tc>
                  <a:txBody>
                    <a:bodyPr/>
                    <a:lstStyle/>
                    <a:p>
                      <a:r>
                        <a:rPr lang="en-NL" b="1" dirty="0">
                          <a:solidFill>
                            <a:schemeClr val="bg1"/>
                          </a:solidFill>
                          <a:latin typeface="Nexa Bold"/>
                        </a:rPr>
                        <a:t>Oost</a:t>
                      </a:r>
                    </a:p>
                  </a:txBody>
                  <a:tcPr/>
                </a:tc>
                <a:tc>
                  <a:txBody>
                    <a:bodyPr/>
                    <a:lstStyle/>
                    <a:p>
                      <a:pPr algn="ctr"/>
                      <a:r>
                        <a:rPr lang="en-NL" b="1" dirty="0">
                          <a:solidFill>
                            <a:schemeClr val="bg1"/>
                          </a:solidFill>
                          <a:latin typeface="Nexa Bold"/>
                        </a:rPr>
                        <a:t>4</a:t>
                      </a:r>
                      <a:endParaRPr lang="en-NL" sz="1400" b="1" dirty="0">
                        <a:solidFill>
                          <a:schemeClr val="bg1"/>
                        </a:solidFill>
                        <a:latin typeface="Nexa Bold"/>
                      </a:endParaRPr>
                    </a:p>
                  </a:txBody>
                  <a:tcPr>
                    <a:solidFill>
                      <a:srgbClr val="FFFF00">
                        <a:alpha val="60000"/>
                      </a:srgbClr>
                    </a:solidFill>
                  </a:tcPr>
                </a:tc>
                <a:extLst>
                  <a:ext uri="{0D108BD9-81ED-4DB2-BD59-A6C34878D82A}">
                    <a16:rowId xmlns:a16="http://schemas.microsoft.com/office/drawing/2014/main" val="3528383165"/>
                  </a:ext>
                </a:extLst>
              </a:tr>
              <a:tr h="533003">
                <a:tc>
                  <a:txBody>
                    <a:bodyPr/>
                    <a:lstStyle/>
                    <a:p>
                      <a:r>
                        <a:rPr lang="en-NL" b="1" dirty="0">
                          <a:solidFill>
                            <a:schemeClr val="bg1"/>
                          </a:solidFill>
                          <a:latin typeface="Nexa Bold"/>
                        </a:rPr>
                        <a:t>Zuidoost</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extLst>
                  <a:ext uri="{0D108BD9-81ED-4DB2-BD59-A6C34878D82A}">
                    <a16:rowId xmlns:a16="http://schemas.microsoft.com/office/drawing/2014/main" val="887675024"/>
                  </a:ext>
                </a:extLst>
              </a:tr>
              <a:tr h="533003">
                <a:tc>
                  <a:txBody>
                    <a:bodyPr/>
                    <a:lstStyle/>
                    <a:p>
                      <a:r>
                        <a:rPr lang="en-NL" b="1" dirty="0">
                          <a:solidFill>
                            <a:schemeClr val="bg1"/>
                          </a:solidFill>
                          <a:latin typeface="Nexa Bold"/>
                        </a:rPr>
                        <a:t>Noord</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extLst>
                  <a:ext uri="{0D108BD9-81ED-4DB2-BD59-A6C34878D82A}">
                    <a16:rowId xmlns:a16="http://schemas.microsoft.com/office/drawing/2014/main" val="1202157671"/>
                  </a:ext>
                </a:extLst>
              </a:tr>
            </a:tbl>
          </a:graphicData>
        </a:graphic>
      </p:graphicFrame>
    </p:spTree>
    <p:extLst>
      <p:ext uri="{BB962C8B-B14F-4D97-AF65-F5344CB8AC3E}">
        <p14:creationId xmlns:p14="http://schemas.microsoft.com/office/powerpoint/2010/main" val="3894471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
            <a:ext cx="12192000" cy="6858000"/>
          </a:xfrm>
          <a:prstGeom prst="rect">
            <a:avLst/>
          </a:prstGeom>
        </p:spPr>
      </p:pic>
      <p:sp>
        <p:nvSpPr>
          <p:cNvPr id="10" name="Titel 1">
            <a:extLst>
              <a:ext uri="{FF2B5EF4-FFF2-40B4-BE49-F238E27FC236}">
                <a16:creationId xmlns:a16="http://schemas.microsoft.com/office/drawing/2014/main" id="{EB1CA3F9-4FB5-4EB0-B058-E9F35FAB6CF2}"/>
              </a:ext>
            </a:extLst>
          </p:cNvPr>
          <p:cNvSpPr txBox="1">
            <a:spLocks/>
          </p:cNvSpPr>
          <p:nvPr/>
        </p:nvSpPr>
        <p:spPr>
          <a:xfrm>
            <a:off x="1434790" y="2014602"/>
            <a:ext cx="9322420" cy="282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chemeClr val="bg1"/>
                </a:solidFill>
                <a:latin typeface="Nexa Bold" charset="0"/>
                <a:ea typeface="Nexa Bold" charset="0"/>
                <a:cs typeface="Nexa Bold" charset="0"/>
              </a:rPr>
              <a:t>DEFORESTATION</a:t>
            </a:r>
          </a:p>
          <a:p>
            <a:pPr algn="ctr"/>
            <a:r>
              <a:rPr lang="en-US" sz="3000" dirty="0">
                <a:solidFill>
                  <a:schemeClr val="bg1"/>
                </a:solidFill>
                <a:latin typeface="Nexa Bold" charset="0"/>
                <a:ea typeface="Nexa Bold" charset="0"/>
                <a:cs typeface="Nexa Bold" charset="0"/>
              </a:rPr>
              <a:t>20 soccer fields of forest/minute</a:t>
            </a:r>
            <a:endParaRPr lang="x-none" sz="3000" dirty="0">
              <a:solidFill>
                <a:schemeClr val="bg1"/>
              </a:solidFill>
              <a:latin typeface="Nexa Bold" charset="0"/>
              <a:ea typeface="Nexa Bold" charset="0"/>
              <a:cs typeface="Nexa Bold" charset="0"/>
            </a:endParaRPr>
          </a:p>
        </p:txBody>
      </p:sp>
    </p:spTree>
    <p:extLst>
      <p:ext uri="{BB962C8B-B14F-4D97-AF65-F5344CB8AC3E}">
        <p14:creationId xmlns:p14="http://schemas.microsoft.com/office/powerpoint/2010/main" val="304149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8192 0.00243" pathEditMode="relative" ptsTypes="AA">
                                      <p:cBhvr>
                                        <p:cTn id="6" dur="30000" fill="hold"/>
                                        <p:tgtEl>
                                          <p:spTgt spid="3"/>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3"/>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08192 0.00243 L 0 0" pathEditMode="relative" ptsTypes="AA">
                                      <p:cBhvr>
                                        <p:cTn id="11" dur="30000" fill="hold"/>
                                        <p:tgtEl>
                                          <p:spTgt spid="3"/>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3"/>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3"/>
                                        </p:tgtEl>
                                        <p:attrNameLst>
                                          <p:attrName>ppt_x</p:attrName>
                                          <p:attrName>ppt_y</p:attrName>
                                        </p:attrNameLst>
                                      </p:cBhvr>
                                    </p:animMotion>
                                  </p:childTnLst>
                                </p:cTn>
                              </p:par>
                            </p:childTnLst>
                          </p:cTn>
                        </p:par>
                      </p:childTnLst>
                    </p:cTn>
                  </p:par>
                </p:childTnLst>
              </p:cTn>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ar parked on the side of a road&#10;&#10;Description automatically generated">
            <a:extLst>
              <a:ext uri="{FF2B5EF4-FFF2-40B4-BE49-F238E27FC236}">
                <a16:creationId xmlns:a16="http://schemas.microsoft.com/office/drawing/2014/main" id="{A3BAB655-F236-46E8-A40B-81DE23F93E1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E6BD511-9D9D-4E8E-987E-598000B2B9E6}"/>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
        <p:nvSpPr>
          <p:cNvPr id="2" name="Title 1">
            <a:extLst>
              <a:ext uri="{FF2B5EF4-FFF2-40B4-BE49-F238E27FC236}">
                <a16:creationId xmlns:a16="http://schemas.microsoft.com/office/drawing/2014/main" id="{01053F02-5C1F-F448-8E31-4D08CA585D38}"/>
              </a:ext>
            </a:extLst>
          </p:cNvPr>
          <p:cNvSpPr>
            <a:spLocks noGrp="1"/>
          </p:cNvSpPr>
          <p:nvPr>
            <p:ph type="ctrTitle"/>
          </p:nvPr>
        </p:nvSpPr>
        <p:spPr>
          <a:xfrm>
            <a:off x="823420" y="2724907"/>
            <a:ext cx="10972340" cy="1208142"/>
          </a:xfr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anchor="b">
            <a:normAutofit/>
          </a:bodyPr>
          <a:lstStyle/>
          <a:p>
            <a:pPr algn="l"/>
            <a:r>
              <a:rPr lang="en-GB" sz="3200" b="1" dirty="0">
                <a:solidFill>
                  <a:srgbClr val="FFFFFF"/>
                </a:solidFill>
                <a:latin typeface="Nexa Bold"/>
              </a:rPr>
              <a:t>           </a:t>
            </a:r>
            <a:r>
              <a:rPr lang="en-NL" sz="3200" b="1" dirty="0">
                <a:solidFill>
                  <a:srgbClr val="FFFFFF"/>
                </a:solidFill>
                <a:latin typeface="Nexa Bold"/>
              </a:rPr>
              <a:t>Are charging stations put on the right spot?</a:t>
            </a:r>
            <a:br>
              <a:rPr lang="en-NL" sz="3200" b="1" dirty="0">
                <a:solidFill>
                  <a:srgbClr val="FFFFFF"/>
                </a:solidFill>
              </a:rPr>
            </a:br>
            <a:endParaRPr lang="en-NL" sz="3200" dirty="0">
              <a:solidFill>
                <a:srgbClr val="FFFFFF"/>
              </a:solidFill>
            </a:endParaRPr>
          </a:p>
        </p:txBody>
      </p:sp>
      <p:sp>
        <p:nvSpPr>
          <p:cNvPr id="9" name="TextBox 8">
            <a:extLst>
              <a:ext uri="{FF2B5EF4-FFF2-40B4-BE49-F238E27FC236}">
                <a16:creationId xmlns:a16="http://schemas.microsoft.com/office/drawing/2014/main" id="{202EE591-0E18-4A99-9523-02800E74925E}"/>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NL" sz="700">
                <a:solidFill>
                  <a:srgbClr val="FFFFFF"/>
                </a:solidFill>
                <a:hlinkClick r:id="rId4" tooltip="http://riadzany.blogspot.com/2018/03/morocco-installs-charging-stations-for.html">
                  <a:extLst>
                    <a:ext uri="{A12FA001-AC4F-418D-AE19-62706E023703}">
                      <ahyp:hlinkClr xmlns:ahyp="http://schemas.microsoft.com/office/drawing/2018/hyperlinkcolor" val="tx"/>
                    </a:ext>
                  </a:extLst>
                </a:hlinkClick>
              </a:rPr>
              <a:t>This Photo</a:t>
            </a:r>
            <a:r>
              <a:rPr lang="en-NL" sz="700">
                <a:solidFill>
                  <a:srgbClr val="FFFFFF"/>
                </a:solidFill>
              </a:rPr>
              <a:t> by Unknown Author is licensed under </a:t>
            </a:r>
            <a:r>
              <a:rPr lang="en-NL"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NL" sz="700">
              <a:solidFill>
                <a:srgbClr val="FFFFFF"/>
              </a:solidFill>
            </a:endParaRPr>
          </a:p>
        </p:txBody>
      </p:sp>
      <p:sp>
        <p:nvSpPr>
          <p:cNvPr id="12" name="Rectangle 11">
            <a:extLst>
              <a:ext uri="{FF2B5EF4-FFF2-40B4-BE49-F238E27FC236}">
                <a16:creationId xmlns:a16="http://schemas.microsoft.com/office/drawing/2014/main" id="{7CB4B8FB-E422-4DD6-BD4B-1F7533F9D5B0}"/>
              </a:ext>
            </a:extLst>
          </p:cNvPr>
          <p:cNvSpPr/>
          <p:nvPr/>
        </p:nvSpPr>
        <p:spPr>
          <a:xfrm>
            <a:off x="127322" y="4398379"/>
            <a:ext cx="3402957" cy="1469984"/>
          </a:xfrm>
          <a:prstGeom prst="rect">
            <a:avLst/>
          </a:prstGeom>
          <a:solidFill>
            <a:schemeClr val="tx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NL" sz="2000" b="1" dirty="0">
                <a:solidFill>
                  <a:srgbClr val="FFFFFF"/>
                </a:solidFill>
                <a:latin typeface="Nexa Bold"/>
              </a:rPr>
              <a:t>1  </a:t>
            </a:r>
            <a:r>
              <a:rPr lang="en-GB" sz="2000" b="1" dirty="0">
                <a:solidFill>
                  <a:srgbClr val="FFFFFF"/>
                </a:solidFill>
                <a:latin typeface="Nexa Bold"/>
              </a:rPr>
              <a:t>L</a:t>
            </a:r>
            <a:r>
              <a:rPr lang="en-NL" sz="2000" b="1" dirty="0" err="1">
                <a:solidFill>
                  <a:srgbClr val="FFFFFF"/>
                </a:solidFill>
                <a:latin typeface="Nexa Bold"/>
              </a:rPr>
              <a:t>ooking</a:t>
            </a:r>
            <a:r>
              <a:rPr lang="en-NL" sz="2000" b="1" dirty="0">
                <a:solidFill>
                  <a:srgbClr val="FFFFFF"/>
                </a:solidFill>
                <a:latin typeface="Nexa Bold"/>
              </a:rPr>
              <a:t> at current locations of charging stations</a:t>
            </a:r>
          </a:p>
        </p:txBody>
      </p:sp>
      <p:sp>
        <p:nvSpPr>
          <p:cNvPr id="10" name="Rectangle 9">
            <a:extLst>
              <a:ext uri="{FF2B5EF4-FFF2-40B4-BE49-F238E27FC236}">
                <a16:creationId xmlns:a16="http://schemas.microsoft.com/office/drawing/2014/main" id="{A0EE42BD-4C96-4229-AAEF-95C2C542F3E9}"/>
              </a:ext>
            </a:extLst>
          </p:cNvPr>
          <p:cNvSpPr/>
          <p:nvPr/>
        </p:nvSpPr>
        <p:spPr>
          <a:xfrm>
            <a:off x="3844725" y="4398379"/>
            <a:ext cx="3713543" cy="1469984"/>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GB" sz="2000" b="1" dirty="0">
                <a:solidFill>
                  <a:srgbClr val="FFFFFF"/>
                </a:solidFill>
                <a:latin typeface="Nexa Bold"/>
              </a:rPr>
              <a:t>2</a:t>
            </a:r>
            <a:r>
              <a:rPr lang="en-NL" sz="2000" b="1" dirty="0">
                <a:solidFill>
                  <a:srgbClr val="FFFFFF"/>
                </a:solidFill>
                <a:latin typeface="Nexa Bold"/>
              </a:rPr>
              <a:t> </a:t>
            </a:r>
            <a:r>
              <a:rPr lang="en-GB" sz="2000" b="1" dirty="0">
                <a:solidFill>
                  <a:srgbClr val="FFFFFF"/>
                </a:solidFill>
                <a:latin typeface="Nexa Bold"/>
              </a:rPr>
              <a:t>L</a:t>
            </a:r>
            <a:r>
              <a:rPr lang="en-NL" sz="2000" b="1" dirty="0" err="1">
                <a:solidFill>
                  <a:srgbClr val="FFFFFF"/>
                </a:solidFill>
                <a:latin typeface="Nexa Bold"/>
              </a:rPr>
              <a:t>ooking</a:t>
            </a:r>
            <a:r>
              <a:rPr lang="en-NL" sz="2000" b="1" dirty="0">
                <a:solidFill>
                  <a:srgbClr val="FFFFFF"/>
                </a:solidFill>
                <a:latin typeface="Nexa Bold"/>
              </a:rPr>
              <a:t> at relative population growth per </a:t>
            </a:r>
            <a:r>
              <a:rPr lang="en-NL" sz="2000" b="1" dirty="0" err="1">
                <a:solidFill>
                  <a:srgbClr val="FFFFFF"/>
                </a:solidFill>
                <a:latin typeface="Nexa Bold"/>
              </a:rPr>
              <a:t>stadsdeel</a:t>
            </a:r>
            <a:endParaRPr lang="en-NL" sz="2000" b="1" dirty="0">
              <a:solidFill>
                <a:srgbClr val="FFFFFF"/>
              </a:solidFill>
              <a:latin typeface="Nexa Bold"/>
            </a:endParaRPr>
          </a:p>
        </p:txBody>
      </p:sp>
    </p:spTree>
    <p:extLst>
      <p:ext uri="{BB962C8B-B14F-4D97-AF65-F5344CB8AC3E}">
        <p14:creationId xmlns:p14="http://schemas.microsoft.com/office/powerpoint/2010/main" val="428775909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914B303-6442-F64E-89EB-067AD2AE5041}"/>
              </a:ext>
            </a:extLst>
          </p:cNvPr>
          <p:cNvGraphicFramePr>
            <a:graphicFrameLocks noGrp="1"/>
          </p:cNvGraphicFramePr>
          <p:nvPr>
            <p:extLst>
              <p:ext uri="{D42A27DB-BD31-4B8C-83A1-F6EECF244321}">
                <p14:modId xmlns:p14="http://schemas.microsoft.com/office/powerpoint/2010/main" val="3781551976"/>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74547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One glowing star standing among other dim stars on green pastel color background">
            <a:extLst>
              <a:ext uri="{FF2B5EF4-FFF2-40B4-BE49-F238E27FC236}">
                <a16:creationId xmlns:a16="http://schemas.microsoft.com/office/drawing/2014/main" id="{62916D1D-548C-4A69-AFEE-FCFE664DF7E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046D2CA-DE1C-4F0E-8E41-966FFC65EDA8}"/>
              </a:ext>
            </a:extLst>
          </p:cNvPr>
          <p:cNvSpPr/>
          <p:nvPr/>
        </p:nvSpPr>
        <p:spPr>
          <a:xfrm>
            <a:off x="0" y="0"/>
            <a:ext cx="12191980" cy="6858000"/>
          </a:xfrm>
          <a:prstGeom prst="rect">
            <a:avLst/>
          </a:prstGeom>
          <a:solidFill>
            <a:schemeClr val="dk1">
              <a:alpha val="1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26" name="Picture 25" descr="A yellow and black text&#10;&#10;Description automatically generated">
            <a:extLst>
              <a:ext uri="{FF2B5EF4-FFF2-40B4-BE49-F238E27FC236}">
                <a16:creationId xmlns:a16="http://schemas.microsoft.com/office/drawing/2014/main" id="{FA4003AB-642D-47D8-9696-23030DC11187}"/>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27874" y="486137"/>
            <a:ext cx="4416408" cy="518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TextBox 26">
            <a:extLst>
              <a:ext uri="{FF2B5EF4-FFF2-40B4-BE49-F238E27FC236}">
                <a16:creationId xmlns:a16="http://schemas.microsoft.com/office/drawing/2014/main" id="{C35E235D-6878-48E8-A31B-4B0B13E3B94B}"/>
              </a:ext>
            </a:extLst>
          </p:cNvPr>
          <p:cNvSpPr txBox="1"/>
          <p:nvPr/>
        </p:nvSpPr>
        <p:spPr>
          <a:xfrm>
            <a:off x="9745883" y="141251"/>
            <a:ext cx="1898248" cy="554400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2400" b="1" dirty="0">
                <a:latin typeface="Nexa Bold"/>
              </a:rPr>
              <a:t>SCALE :</a:t>
            </a:r>
          </a:p>
          <a:p>
            <a:pPr>
              <a:lnSpc>
                <a:spcPct val="200000"/>
              </a:lnSpc>
            </a:pPr>
            <a:r>
              <a:rPr lang="en-NL" sz="2400" dirty="0"/>
              <a:t>1 highest</a:t>
            </a:r>
          </a:p>
          <a:p>
            <a:pPr>
              <a:lnSpc>
                <a:spcPct val="200000"/>
              </a:lnSpc>
            </a:pPr>
            <a:r>
              <a:rPr lang="en-NL" sz="2400" dirty="0"/>
              <a:t>2 1,5% - 2%</a:t>
            </a:r>
          </a:p>
          <a:p>
            <a:pPr>
              <a:lnSpc>
                <a:spcPct val="200000"/>
              </a:lnSpc>
            </a:pPr>
            <a:r>
              <a:rPr lang="en-NL" sz="2400" dirty="0"/>
              <a:t>3 1% - 1,5%</a:t>
            </a:r>
          </a:p>
          <a:p>
            <a:pPr>
              <a:lnSpc>
                <a:spcPct val="200000"/>
              </a:lnSpc>
            </a:pPr>
            <a:r>
              <a:rPr lang="en-NL" sz="2400" dirty="0"/>
              <a:t>4 0,5% - 1%</a:t>
            </a:r>
          </a:p>
          <a:p>
            <a:pPr>
              <a:lnSpc>
                <a:spcPct val="200000"/>
              </a:lnSpc>
            </a:pPr>
            <a:r>
              <a:rPr lang="en-NL" sz="2400" dirty="0"/>
              <a:t>5 0% - 0,5%</a:t>
            </a:r>
          </a:p>
          <a:p>
            <a:pPr>
              <a:lnSpc>
                <a:spcPct val="200000"/>
              </a:lnSpc>
            </a:pPr>
            <a:r>
              <a:rPr lang="en-NL" sz="2400" dirty="0"/>
              <a:t>6 -0,5% - 0%</a:t>
            </a:r>
          </a:p>
          <a:p>
            <a:pPr>
              <a:lnSpc>
                <a:spcPct val="200000"/>
              </a:lnSpc>
            </a:pPr>
            <a:r>
              <a:rPr lang="en-NL" sz="2400" dirty="0"/>
              <a:t>7 lowest</a:t>
            </a:r>
          </a:p>
          <a:p>
            <a:endParaRPr lang="en-GB" sz="2400" b="1" dirty="0">
              <a:latin typeface="Nexa Bold"/>
            </a:endParaRPr>
          </a:p>
        </p:txBody>
      </p:sp>
      <p:graphicFrame>
        <p:nvGraphicFramePr>
          <p:cNvPr id="7" name="Table 6">
            <a:extLst>
              <a:ext uri="{FF2B5EF4-FFF2-40B4-BE49-F238E27FC236}">
                <a16:creationId xmlns:a16="http://schemas.microsoft.com/office/drawing/2014/main" id="{7B922A8B-5C9A-42AE-BC71-469F61FED196}"/>
              </a:ext>
            </a:extLst>
          </p:cNvPr>
          <p:cNvGraphicFramePr>
            <a:graphicFrameLocks noGrp="1"/>
          </p:cNvGraphicFramePr>
          <p:nvPr>
            <p:extLst>
              <p:ext uri="{D42A27DB-BD31-4B8C-83A1-F6EECF244321}">
                <p14:modId xmlns:p14="http://schemas.microsoft.com/office/powerpoint/2010/main" val="324200697"/>
              </p:ext>
            </p:extLst>
          </p:nvPr>
        </p:nvGraphicFramePr>
        <p:xfrm>
          <a:off x="169323" y="486136"/>
          <a:ext cx="4865664" cy="5184000"/>
        </p:xfrm>
        <a:graphic>
          <a:graphicData uri="http://schemas.openxmlformats.org/drawingml/2006/table">
            <a:tbl>
              <a:tblPr firstRow="1" bandRow="1">
                <a:tableStyleId>{69012ECD-51FC-41F1-AA8D-1B2483CD663E}</a:tableStyleId>
              </a:tblPr>
              <a:tblGrid>
                <a:gridCol w="1340587">
                  <a:extLst>
                    <a:ext uri="{9D8B030D-6E8A-4147-A177-3AD203B41FA5}">
                      <a16:colId xmlns:a16="http://schemas.microsoft.com/office/drawing/2014/main" val="2389583529"/>
                    </a:ext>
                  </a:extLst>
                </a:gridCol>
                <a:gridCol w="1664297">
                  <a:extLst>
                    <a:ext uri="{9D8B030D-6E8A-4147-A177-3AD203B41FA5}">
                      <a16:colId xmlns:a16="http://schemas.microsoft.com/office/drawing/2014/main" val="2182562124"/>
                    </a:ext>
                  </a:extLst>
                </a:gridCol>
                <a:gridCol w="1860780">
                  <a:extLst>
                    <a:ext uri="{9D8B030D-6E8A-4147-A177-3AD203B41FA5}">
                      <a16:colId xmlns:a16="http://schemas.microsoft.com/office/drawing/2014/main" val="1945856144"/>
                    </a:ext>
                  </a:extLst>
                </a:gridCol>
              </a:tblGrid>
              <a:tr h="1217878">
                <a:tc>
                  <a:txBody>
                    <a:bodyPr/>
                    <a:lstStyle/>
                    <a:p>
                      <a:endParaRPr lang="en-NL" b="1" dirty="0">
                        <a:solidFill>
                          <a:schemeClr val="bg1"/>
                        </a:solidFill>
                        <a:latin typeface="Nexa Bold"/>
                      </a:endParaRPr>
                    </a:p>
                    <a:p>
                      <a:r>
                        <a:rPr lang="en-NL" b="1" dirty="0">
                          <a:solidFill>
                            <a:schemeClr val="bg1"/>
                          </a:solidFill>
                          <a:latin typeface="Nexa Bold"/>
                        </a:rPr>
                        <a:t>Stadsdeel</a:t>
                      </a:r>
                    </a:p>
                  </a:txBody>
                  <a:tcPr>
                    <a:solidFill>
                      <a:schemeClr val="accent1">
                        <a:lumMod val="50000"/>
                      </a:schemeClr>
                    </a:solidFill>
                  </a:tcPr>
                </a:tc>
                <a:tc>
                  <a:txBody>
                    <a:bodyPr/>
                    <a:lstStyle/>
                    <a:p>
                      <a:pPr algn="ctr"/>
                      <a:r>
                        <a:rPr lang="en-NL" b="1" dirty="0">
                          <a:solidFill>
                            <a:schemeClr val="bg1"/>
                          </a:solidFill>
                          <a:latin typeface="Nexa Bold"/>
                        </a:rPr>
                        <a:t>Number of charging stations</a:t>
                      </a:r>
                    </a:p>
                  </a:txBody>
                  <a:tcPr>
                    <a:solidFill>
                      <a:schemeClr val="accent1">
                        <a:lumMod val="50000"/>
                      </a:schemeClr>
                    </a:solidFill>
                  </a:tcPr>
                </a:tc>
                <a:tc>
                  <a:txBody>
                    <a:bodyPr/>
                    <a:lstStyle/>
                    <a:p>
                      <a:pPr algn="ctr"/>
                      <a:r>
                        <a:rPr lang="en-NL" b="1" dirty="0">
                          <a:solidFill>
                            <a:schemeClr val="bg1"/>
                          </a:solidFill>
                          <a:latin typeface="Nexa Bold"/>
                        </a:rPr>
                        <a:t>Average population growth </a:t>
                      </a:r>
                      <a:endParaRPr lang="en-GB" b="1" dirty="0">
                        <a:solidFill>
                          <a:schemeClr val="bg1"/>
                        </a:solidFill>
                        <a:latin typeface="Nexa Bold"/>
                      </a:endParaRPr>
                    </a:p>
                    <a:p>
                      <a:pPr algn="ctr"/>
                      <a:r>
                        <a:rPr lang="en-NL" b="1" dirty="0">
                          <a:solidFill>
                            <a:schemeClr val="bg1"/>
                          </a:solidFill>
                          <a:latin typeface="Nexa Bold"/>
                        </a:rPr>
                        <a:t>(2016-2020)</a:t>
                      </a:r>
                    </a:p>
                  </a:txBody>
                  <a:tcPr>
                    <a:solidFill>
                      <a:schemeClr val="accent1">
                        <a:lumMod val="50000"/>
                      </a:schemeClr>
                    </a:solidFill>
                  </a:tcPr>
                </a:tc>
                <a:extLst>
                  <a:ext uri="{0D108BD9-81ED-4DB2-BD59-A6C34878D82A}">
                    <a16:rowId xmlns:a16="http://schemas.microsoft.com/office/drawing/2014/main" val="2329903639"/>
                  </a:ext>
                </a:extLst>
              </a:tr>
              <a:tr h="419604">
                <a:tc>
                  <a:txBody>
                    <a:bodyPr/>
                    <a:lstStyle/>
                    <a:p>
                      <a:r>
                        <a:rPr lang="en-NL" b="1" dirty="0">
                          <a:solidFill>
                            <a:schemeClr val="bg1"/>
                          </a:solidFill>
                          <a:latin typeface="Nexa Bold"/>
                        </a:rPr>
                        <a:t>Centrum</a:t>
                      </a:r>
                    </a:p>
                  </a:txBody>
                  <a:tcPr/>
                </a:tc>
                <a:tc>
                  <a:txBody>
                    <a:bodyPr/>
                    <a:lstStyle/>
                    <a:p>
                      <a:pPr algn="ctr"/>
                      <a:r>
                        <a:rPr lang="en-NL" b="1" dirty="0">
                          <a:solidFill>
                            <a:schemeClr val="bg1"/>
                          </a:solidFill>
                          <a:latin typeface="Nexa Bold"/>
                        </a:rPr>
                        <a:t>6</a:t>
                      </a:r>
                      <a:endParaRPr lang="en-NL" sz="1400" b="1" dirty="0">
                        <a:solidFill>
                          <a:schemeClr val="bg1"/>
                        </a:solidFill>
                        <a:latin typeface="Nexa Bold"/>
                      </a:endParaRPr>
                    </a:p>
                  </a:txBody>
                  <a:tcPr>
                    <a:solidFill>
                      <a:srgbClr val="00B050">
                        <a:alpha val="60000"/>
                      </a:srgbClr>
                    </a:solidFill>
                  </a:tcPr>
                </a:tc>
                <a:tc>
                  <a:txBody>
                    <a:bodyPr/>
                    <a:lstStyle/>
                    <a:p>
                      <a:pPr algn="ctr" fontAlgn="b"/>
                      <a:r>
                        <a:rPr lang="en-NL" sz="2000" b="1" i="0" u="none" strike="noStrike" dirty="0">
                          <a:solidFill>
                            <a:schemeClr val="bg1"/>
                          </a:solidFill>
                          <a:effectLst/>
                          <a:latin typeface="Nexa Bold"/>
                        </a:rPr>
                        <a:t>5 </a:t>
                      </a:r>
                      <a:r>
                        <a:rPr lang="en-NL" sz="1600" b="1" i="0" u="none" strike="noStrike" dirty="0">
                          <a:solidFill>
                            <a:schemeClr val="bg1"/>
                          </a:solidFill>
                          <a:effectLst/>
                          <a:latin typeface="Nexa Bold"/>
                        </a:rPr>
                        <a:t>(0,21%)</a:t>
                      </a:r>
                    </a:p>
                  </a:txBody>
                  <a:tcPr marL="9525" marR="9525" marT="9525" marB="0" anchor="b">
                    <a:solidFill>
                      <a:srgbClr val="FFC000">
                        <a:alpha val="60000"/>
                      </a:srgbClr>
                    </a:solidFill>
                  </a:tcPr>
                </a:tc>
                <a:extLst>
                  <a:ext uri="{0D108BD9-81ED-4DB2-BD59-A6C34878D82A}">
                    <a16:rowId xmlns:a16="http://schemas.microsoft.com/office/drawing/2014/main" val="2087958713"/>
                  </a:ext>
                </a:extLst>
              </a:tr>
              <a:tr h="419604">
                <a:tc>
                  <a:txBody>
                    <a:bodyPr/>
                    <a:lstStyle/>
                    <a:p>
                      <a:r>
                        <a:rPr lang="en-NL" b="1" dirty="0">
                          <a:solidFill>
                            <a:schemeClr val="bg1"/>
                          </a:solidFill>
                          <a:latin typeface="Nexa Bold"/>
                        </a:rPr>
                        <a:t>West</a:t>
                      </a:r>
                    </a:p>
                  </a:txBody>
                  <a:tcPr/>
                </a:tc>
                <a:tc>
                  <a:txBody>
                    <a:bodyPr/>
                    <a:lstStyle/>
                    <a:p>
                      <a:pPr algn="ctr"/>
                      <a:r>
                        <a:rPr lang="en-NL" b="1" dirty="0">
                          <a:solidFill>
                            <a:schemeClr val="bg1"/>
                          </a:solidFill>
                          <a:latin typeface="Nexa Bold"/>
                        </a:rPr>
                        <a:t>4</a:t>
                      </a:r>
                      <a:endParaRPr lang="en-NL" sz="1400" b="1" dirty="0">
                        <a:solidFill>
                          <a:schemeClr val="bg1"/>
                        </a:solidFill>
                        <a:latin typeface="Nexa Bold"/>
                      </a:endParaRPr>
                    </a:p>
                  </a:txBody>
                  <a:tcPr>
                    <a:solidFill>
                      <a:srgbClr val="FFFF00">
                        <a:alpha val="6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(0,64%)</a:t>
                      </a:r>
                    </a:p>
                  </a:txBody>
                  <a:tcPr marL="9525" marR="9525" marT="9525" marB="0" anchor="b">
                    <a:solidFill>
                      <a:srgbClr val="FFFF00">
                        <a:alpha val="60000"/>
                      </a:srgbClr>
                    </a:solidFill>
                  </a:tcPr>
                </a:tc>
                <a:extLst>
                  <a:ext uri="{0D108BD9-81ED-4DB2-BD59-A6C34878D82A}">
                    <a16:rowId xmlns:a16="http://schemas.microsoft.com/office/drawing/2014/main" val="3752118022"/>
                  </a:ext>
                </a:extLst>
              </a:tr>
              <a:tr h="724249">
                <a:tc>
                  <a:txBody>
                    <a:bodyPr/>
                    <a:lstStyle/>
                    <a:p>
                      <a:r>
                        <a:rPr lang="en-NL" b="1" dirty="0">
                          <a:solidFill>
                            <a:schemeClr val="bg1"/>
                          </a:solidFill>
                          <a:latin typeface="Nexa Bold"/>
                        </a:rPr>
                        <a:t>Westpoort</a:t>
                      </a:r>
                    </a:p>
                  </a:txBody>
                  <a:tcPr/>
                </a:tc>
                <a:tc>
                  <a:txBody>
                    <a:bodyPr/>
                    <a:lstStyle/>
                    <a:p>
                      <a:pPr algn="ctr"/>
                      <a:r>
                        <a:rPr lang="en-NL" b="1" dirty="0">
                          <a:solidFill>
                            <a:schemeClr val="bg1"/>
                          </a:solidFill>
                          <a:latin typeface="Nexa Bold"/>
                        </a:rPr>
                        <a:t>1</a:t>
                      </a:r>
                      <a:endParaRPr lang="en-NL" sz="1400" b="1" dirty="0">
                        <a:solidFill>
                          <a:schemeClr val="bg1"/>
                        </a:solidFill>
                        <a:latin typeface="Nexa Bold"/>
                      </a:endParaRPr>
                    </a:p>
                  </a:txBody>
                  <a:tcPr>
                    <a:solidFill>
                      <a:srgbClr val="FF0000">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7 </a:t>
                      </a:r>
                      <a:r>
                        <a:rPr lang="en-NL" sz="1600" b="1" i="0" u="none" strike="noStrike" dirty="0">
                          <a:solidFill>
                            <a:schemeClr val="bg1"/>
                          </a:solidFill>
                          <a:effectLst/>
                          <a:latin typeface="Nexa Bold"/>
                        </a:rPr>
                        <a:t>(-10,52%)</a:t>
                      </a:r>
                    </a:p>
                  </a:txBody>
                  <a:tcPr marL="9525" marR="9525" marT="9525" marB="0" anchor="b">
                    <a:solidFill>
                      <a:srgbClr val="FF0000">
                        <a:alpha val="60000"/>
                      </a:srgbClr>
                    </a:solidFill>
                  </a:tcPr>
                </a:tc>
                <a:extLst>
                  <a:ext uri="{0D108BD9-81ED-4DB2-BD59-A6C34878D82A}">
                    <a16:rowId xmlns:a16="http://schemas.microsoft.com/office/drawing/2014/main" val="1835702666"/>
                  </a:ext>
                </a:extLst>
              </a:tr>
              <a:tr h="724249">
                <a:tc>
                  <a:txBody>
                    <a:bodyPr/>
                    <a:lstStyle/>
                    <a:p>
                      <a:r>
                        <a:rPr lang="en-NL" b="1" dirty="0">
                          <a:solidFill>
                            <a:schemeClr val="bg1"/>
                          </a:solidFill>
                          <a:latin typeface="Nexa Bold"/>
                        </a:rPr>
                        <a:t>Nieuw west</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tc>
                  <a:txBody>
                    <a:bodyPr/>
                    <a:lstStyle/>
                    <a:p>
                      <a:pPr algn="ctr" fontAlgn="b"/>
                      <a:r>
                        <a:rPr lang="en-NL" sz="2000" b="1" i="0" u="none" strike="noStrike" dirty="0">
                          <a:solidFill>
                            <a:schemeClr val="bg1"/>
                          </a:solidFill>
                          <a:effectLst/>
                          <a:latin typeface="Nexa Bold"/>
                        </a:rPr>
                        <a:t>2 </a:t>
                      </a:r>
                      <a:r>
                        <a:rPr lang="en-NL" sz="1600" b="1" i="0" u="none" strike="noStrike" dirty="0">
                          <a:solidFill>
                            <a:schemeClr val="bg1"/>
                          </a:solidFill>
                          <a:effectLst/>
                          <a:latin typeface="Nexa Bold"/>
                        </a:rPr>
                        <a:t>(1,75%)</a:t>
                      </a:r>
                    </a:p>
                  </a:txBody>
                  <a:tcPr marL="9525" marR="9525" marT="9525" marB="0" anchor="b">
                    <a:solidFill>
                      <a:srgbClr val="00B050">
                        <a:alpha val="60000"/>
                      </a:srgbClr>
                    </a:solidFill>
                  </a:tcPr>
                </a:tc>
                <a:extLst>
                  <a:ext uri="{0D108BD9-81ED-4DB2-BD59-A6C34878D82A}">
                    <a16:rowId xmlns:a16="http://schemas.microsoft.com/office/drawing/2014/main" val="1871433419"/>
                  </a:ext>
                </a:extLst>
              </a:tr>
              <a:tr h="419604">
                <a:tc>
                  <a:txBody>
                    <a:bodyPr/>
                    <a:lstStyle/>
                    <a:p>
                      <a:r>
                        <a:rPr lang="en-NL" b="1" dirty="0">
                          <a:solidFill>
                            <a:schemeClr val="bg1"/>
                          </a:solidFill>
                          <a:latin typeface="Nexa Bold"/>
                        </a:rPr>
                        <a:t>Zuid</a:t>
                      </a:r>
                    </a:p>
                  </a:txBody>
                  <a:tcPr/>
                </a:tc>
                <a:tc>
                  <a:txBody>
                    <a:bodyPr/>
                    <a:lstStyle/>
                    <a:p>
                      <a:pPr algn="ctr"/>
                      <a:r>
                        <a:rPr lang="en-NL" b="1" dirty="0">
                          <a:solidFill>
                            <a:schemeClr val="bg1"/>
                          </a:solidFill>
                          <a:latin typeface="Nexa Bold"/>
                        </a:rPr>
                        <a:t>7</a:t>
                      </a:r>
                      <a:endParaRPr lang="en-NL" sz="1400" b="1" dirty="0">
                        <a:solidFill>
                          <a:schemeClr val="bg1"/>
                        </a:solidFill>
                        <a:latin typeface="Nexa Bold"/>
                      </a:endParaRPr>
                    </a:p>
                  </a:txBody>
                  <a:tcPr>
                    <a:solidFill>
                      <a:srgbClr val="00B050"/>
                    </a:solidFill>
                  </a:tcPr>
                </a:tc>
                <a:tc>
                  <a:txBody>
                    <a:bodyPr/>
                    <a:lstStyle/>
                    <a:p>
                      <a:pPr algn="ctr" fontAlgn="b"/>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(0,68%)</a:t>
                      </a:r>
                    </a:p>
                  </a:txBody>
                  <a:tcPr marL="9525" marR="9525" marT="9525" marB="0" anchor="b">
                    <a:solidFill>
                      <a:srgbClr val="FFFF00">
                        <a:alpha val="60000"/>
                      </a:srgbClr>
                    </a:solidFill>
                  </a:tcPr>
                </a:tc>
                <a:extLst>
                  <a:ext uri="{0D108BD9-81ED-4DB2-BD59-A6C34878D82A}">
                    <a16:rowId xmlns:a16="http://schemas.microsoft.com/office/drawing/2014/main" val="2827551944"/>
                  </a:ext>
                </a:extLst>
              </a:tr>
              <a:tr h="419604">
                <a:tc>
                  <a:txBody>
                    <a:bodyPr/>
                    <a:lstStyle/>
                    <a:p>
                      <a:r>
                        <a:rPr lang="en-NL" b="1" dirty="0">
                          <a:solidFill>
                            <a:schemeClr val="bg1"/>
                          </a:solidFill>
                          <a:latin typeface="Nexa Bold"/>
                        </a:rPr>
                        <a:t>Oost</a:t>
                      </a:r>
                    </a:p>
                  </a:txBody>
                  <a:tcPr/>
                </a:tc>
                <a:tc>
                  <a:txBody>
                    <a:bodyPr/>
                    <a:lstStyle/>
                    <a:p>
                      <a:pPr algn="ctr"/>
                      <a:r>
                        <a:rPr lang="en-NL" b="1" dirty="0">
                          <a:solidFill>
                            <a:schemeClr val="bg1"/>
                          </a:solidFill>
                          <a:latin typeface="Nexa Bold"/>
                        </a:rPr>
                        <a:t>4</a:t>
                      </a:r>
                      <a:endParaRPr lang="en-NL" sz="1400" b="1" dirty="0">
                        <a:solidFill>
                          <a:schemeClr val="bg1"/>
                        </a:solidFill>
                        <a:latin typeface="Nexa Bold"/>
                      </a:endParaRPr>
                    </a:p>
                  </a:txBody>
                  <a:tcPr>
                    <a:solidFill>
                      <a:srgbClr val="FFFF00">
                        <a:alpha val="60000"/>
                      </a:srgbClr>
                    </a:solidFill>
                  </a:tcPr>
                </a:tc>
                <a:tc>
                  <a:txBody>
                    <a:bodyPr/>
                    <a:lstStyle/>
                    <a:p>
                      <a:pPr algn="ctr" fontAlgn="b"/>
                      <a:r>
                        <a:rPr lang="en-NL" sz="2000" b="1" i="0" u="none" strike="noStrike" dirty="0">
                          <a:solidFill>
                            <a:schemeClr val="bg1"/>
                          </a:solidFill>
                          <a:effectLst/>
                          <a:latin typeface="Nexa Bold"/>
                        </a:rPr>
                        <a:t>1 </a:t>
                      </a:r>
                      <a:r>
                        <a:rPr lang="en-NL" sz="1600" b="1" i="0" u="none" strike="noStrike" dirty="0">
                          <a:solidFill>
                            <a:schemeClr val="bg1"/>
                          </a:solidFill>
                          <a:effectLst/>
                          <a:latin typeface="Nexa Bold"/>
                        </a:rPr>
                        <a:t>(2,00%)</a:t>
                      </a:r>
                    </a:p>
                  </a:txBody>
                  <a:tcPr marL="9525" marR="9525" marT="9525" marB="0" anchor="b">
                    <a:solidFill>
                      <a:srgbClr val="00B050"/>
                    </a:solidFill>
                  </a:tcPr>
                </a:tc>
                <a:extLst>
                  <a:ext uri="{0D108BD9-81ED-4DB2-BD59-A6C34878D82A}">
                    <a16:rowId xmlns:a16="http://schemas.microsoft.com/office/drawing/2014/main" val="3528383165"/>
                  </a:ext>
                </a:extLst>
              </a:tr>
              <a:tr h="419604">
                <a:tc>
                  <a:txBody>
                    <a:bodyPr/>
                    <a:lstStyle/>
                    <a:p>
                      <a:r>
                        <a:rPr lang="en-NL" b="1" dirty="0">
                          <a:solidFill>
                            <a:schemeClr val="bg1"/>
                          </a:solidFill>
                          <a:latin typeface="Nexa Bold"/>
                        </a:rPr>
                        <a:t>Zuidoost</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3 </a:t>
                      </a:r>
                      <a:r>
                        <a:rPr lang="en-NL" sz="1600" b="1" i="0" u="none" strike="noStrike" dirty="0">
                          <a:solidFill>
                            <a:schemeClr val="bg1"/>
                          </a:solidFill>
                          <a:effectLst/>
                          <a:latin typeface="Nexa Bold"/>
                        </a:rPr>
                        <a:t>(1,22%)</a:t>
                      </a:r>
                    </a:p>
                  </a:txBody>
                  <a:tcPr marL="9525" marR="9525" marT="9525" marB="0" anchor="b">
                    <a:solidFill>
                      <a:srgbClr val="92D050">
                        <a:alpha val="60000"/>
                      </a:srgbClr>
                    </a:solidFill>
                  </a:tcPr>
                </a:tc>
                <a:extLst>
                  <a:ext uri="{0D108BD9-81ED-4DB2-BD59-A6C34878D82A}">
                    <a16:rowId xmlns:a16="http://schemas.microsoft.com/office/drawing/2014/main" val="887675024"/>
                  </a:ext>
                </a:extLst>
              </a:tr>
              <a:tr h="419604">
                <a:tc>
                  <a:txBody>
                    <a:bodyPr/>
                    <a:lstStyle/>
                    <a:p>
                      <a:r>
                        <a:rPr lang="en-NL" b="1" dirty="0">
                          <a:solidFill>
                            <a:schemeClr val="bg1"/>
                          </a:solidFill>
                          <a:latin typeface="Nexa Bold"/>
                        </a:rPr>
                        <a:t>Noord</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2 </a:t>
                      </a:r>
                      <a:r>
                        <a:rPr lang="en-NL" sz="1600" b="1" i="0" u="none" strike="noStrike" dirty="0">
                          <a:solidFill>
                            <a:schemeClr val="bg1"/>
                          </a:solidFill>
                          <a:effectLst/>
                          <a:latin typeface="Nexa Bold"/>
                        </a:rPr>
                        <a:t>(1,68%)</a:t>
                      </a:r>
                    </a:p>
                  </a:txBody>
                  <a:tcPr marL="9525" marR="9525" marT="9525" marB="0" anchor="b">
                    <a:solidFill>
                      <a:srgbClr val="00B050">
                        <a:alpha val="60000"/>
                      </a:srgbClr>
                    </a:solidFill>
                  </a:tcPr>
                </a:tc>
                <a:extLst>
                  <a:ext uri="{0D108BD9-81ED-4DB2-BD59-A6C34878D82A}">
                    <a16:rowId xmlns:a16="http://schemas.microsoft.com/office/drawing/2014/main" val="1202157671"/>
                  </a:ext>
                </a:extLst>
              </a:tr>
            </a:tbl>
          </a:graphicData>
        </a:graphic>
      </p:graphicFrame>
    </p:spTree>
    <p:extLst>
      <p:ext uri="{BB962C8B-B14F-4D97-AF65-F5344CB8AC3E}">
        <p14:creationId xmlns:p14="http://schemas.microsoft.com/office/powerpoint/2010/main" val="3069567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ar parked on the side of a road&#10;&#10;Description automatically generated">
            <a:extLst>
              <a:ext uri="{FF2B5EF4-FFF2-40B4-BE49-F238E27FC236}">
                <a16:creationId xmlns:a16="http://schemas.microsoft.com/office/drawing/2014/main" id="{A3BAB655-F236-46E8-A40B-81DE23F93E1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E6BD511-9D9D-4E8E-987E-598000B2B9E6}"/>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
        <p:nvSpPr>
          <p:cNvPr id="2" name="Title 1">
            <a:extLst>
              <a:ext uri="{FF2B5EF4-FFF2-40B4-BE49-F238E27FC236}">
                <a16:creationId xmlns:a16="http://schemas.microsoft.com/office/drawing/2014/main" id="{01053F02-5C1F-F448-8E31-4D08CA585D38}"/>
              </a:ext>
            </a:extLst>
          </p:cNvPr>
          <p:cNvSpPr>
            <a:spLocks noGrp="1"/>
          </p:cNvSpPr>
          <p:nvPr>
            <p:ph type="ctrTitle"/>
          </p:nvPr>
        </p:nvSpPr>
        <p:spPr>
          <a:xfrm>
            <a:off x="823420" y="2724907"/>
            <a:ext cx="10972340" cy="1208142"/>
          </a:xfr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anchor="b">
            <a:normAutofit/>
          </a:bodyPr>
          <a:lstStyle/>
          <a:p>
            <a:pPr algn="l"/>
            <a:r>
              <a:rPr lang="en-GB" sz="3200" b="1" dirty="0">
                <a:solidFill>
                  <a:srgbClr val="FFFFFF"/>
                </a:solidFill>
                <a:latin typeface="Nexa Bold"/>
              </a:rPr>
              <a:t>           </a:t>
            </a:r>
            <a:r>
              <a:rPr lang="en-NL" sz="3200" b="1" dirty="0">
                <a:solidFill>
                  <a:srgbClr val="FFFFFF"/>
                </a:solidFill>
                <a:latin typeface="Nexa Bold"/>
              </a:rPr>
              <a:t>Are charging stations put on the right spot?</a:t>
            </a:r>
            <a:br>
              <a:rPr lang="en-NL" sz="3200" b="1" dirty="0">
                <a:solidFill>
                  <a:srgbClr val="FFFFFF"/>
                </a:solidFill>
              </a:rPr>
            </a:br>
            <a:endParaRPr lang="en-NL" sz="3200" dirty="0">
              <a:solidFill>
                <a:srgbClr val="FFFFFF"/>
              </a:solidFill>
            </a:endParaRPr>
          </a:p>
        </p:txBody>
      </p:sp>
      <p:sp>
        <p:nvSpPr>
          <p:cNvPr id="9" name="TextBox 8">
            <a:extLst>
              <a:ext uri="{FF2B5EF4-FFF2-40B4-BE49-F238E27FC236}">
                <a16:creationId xmlns:a16="http://schemas.microsoft.com/office/drawing/2014/main" id="{202EE591-0E18-4A99-9523-02800E74925E}"/>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NL" sz="700">
                <a:solidFill>
                  <a:srgbClr val="FFFFFF"/>
                </a:solidFill>
                <a:hlinkClick r:id="rId4" tooltip="http://riadzany.blogspot.com/2018/03/morocco-installs-charging-stations-for.html">
                  <a:extLst>
                    <a:ext uri="{A12FA001-AC4F-418D-AE19-62706E023703}">
                      <ahyp:hlinkClr xmlns:ahyp="http://schemas.microsoft.com/office/drawing/2018/hyperlinkcolor" val="tx"/>
                    </a:ext>
                  </a:extLst>
                </a:hlinkClick>
              </a:rPr>
              <a:t>This Photo</a:t>
            </a:r>
            <a:r>
              <a:rPr lang="en-NL" sz="700">
                <a:solidFill>
                  <a:srgbClr val="FFFFFF"/>
                </a:solidFill>
              </a:rPr>
              <a:t> by Unknown Author is licensed under </a:t>
            </a:r>
            <a:r>
              <a:rPr lang="en-NL"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NL" sz="700">
              <a:solidFill>
                <a:srgbClr val="FFFFFF"/>
              </a:solidFill>
            </a:endParaRPr>
          </a:p>
        </p:txBody>
      </p:sp>
      <p:sp>
        <p:nvSpPr>
          <p:cNvPr id="12" name="Rectangle 11">
            <a:extLst>
              <a:ext uri="{FF2B5EF4-FFF2-40B4-BE49-F238E27FC236}">
                <a16:creationId xmlns:a16="http://schemas.microsoft.com/office/drawing/2014/main" id="{7CB4B8FB-E422-4DD6-BD4B-1F7533F9D5B0}"/>
              </a:ext>
            </a:extLst>
          </p:cNvPr>
          <p:cNvSpPr/>
          <p:nvPr/>
        </p:nvSpPr>
        <p:spPr>
          <a:xfrm>
            <a:off x="127322" y="4398379"/>
            <a:ext cx="3402957" cy="1469984"/>
          </a:xfrm>
          <a:prstGeom prst="rect">
            <a:avLst/>
          </a:prstGeom>
          <a:solidFill>
            <a:schemeClr val="tx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NL" sz="2000" b="1" dirty="0">
                <a:solidFill>
                  <a:srgbClr val="FFFFFF"/>
                </a:solidFill>
                <a:latin typeface="Nexa Bold"/>
              </a:rPr>
              <a:t>1  </a:t>
            </a:r>
            <a:r>
              <a:rPr lang="en-GB" sz="2000" b="1" dirty="0">
                <a:solidFill>
                  <a:srgbClr val="FFFFFF"/>
                </a:solidFill>
                <a:latin typeface="Nexa Bold"/>
              </a:rPr>
              <a:t>L</a:t>
            </a:r>
            <a:r>
              <a:rPr lang="en-NL" sz="2000" b="1" dirty="0" err="1">
                <a:solidFill>
                  <a:srgbClr val="FFFFFF"/>
                </a:solidFill>
                <a:latin typeface="Nexa Bold"/>
              </a:rPr>
              <a:t>ooking</a:t>
            </a:r>
            <a:r>
              <a:rPr lang="en-NL" sz="2000" b="1" dirty="0">
                <a:solidFill>
                  <a:srgbClr val="FFFFFF"/>
                </a:solidFill>
                <a:latin typeface="Nexa Bold"/>
              </a:rPr>
              <a:t> at current locations of charging stations</a:t>
            </a:r>
          </a:p>
        </p:txBody>
      </p:sp>
      <p:sp>
        <p:nvSpPr>
          <p:cNvPr id="10" name="Rectangle 9">
            <a:extLst>
              <a:ext uri="{FF2B5EF4-FFF2-40B4-BE49-F238E27FC236}">
                <a16:creationId xmlns:a16="http://schemas.microsoft.com/office/drawing/2014/main" id="{A0EE42BD-4C96-4229-AAEF-95C2C542F3E9}"/>
              </a:ext>
            </a:extLst>
          </p:cNvPr>
          <p:cNvSpPr/>
          <p:nvPr/>
        </p:nvSpPr>
        <p:spPr>
          <a:xfrm>
            <a:off x="3844725" y="4398379"/>
            <a:ext cx="3713543" cy="1469984"/>
          </a:xfrm>
          <a:prstGeom prst="rect">
            <a:avLst/>
          </a:prstGeom>
          <a:solidFill>
            <a:schemeClr val="tx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GB" sz="2000" b="1" dirty="0">
                <a:solidFill>
                  <a:srgbClr val="FFFFFF"/>
                </a:solidFill>
                <a:latin typeface="Nexa Bold"/>
              </a:rPr>
              <a:t>2</a:t>
            </a:r>
            <a:r>
              <a:rPr lang="en-NL" sz="2000" b="1" dirty="0">
                <a:solidFill>
                  <a:srgbClr val="FFFFFF"/>
                </a:solidFill>
                <a:latin typeface="Nexa Bold"/>
              </a:rPr>
              <a:t> </a:t>
            </a:r>
            <a:r>
              <a:rPr lang="en-GB" sz="2000" b="1" dirty="0">
                <a:solidFill>
                  <a:srgbClr val="FFFFFF"/>
                </a:solidFill>
                <a:latin typeface="Nexa Bold"/>
              </a:rPr>
              <a:t>L</a:t>
            </a:r>
            <a:r>
              <a:rPr lang="en-NL" sz="2000" b="1" dirty="0" err="1">
                <a:solidFill>
                  <a:srgbClr val="FFFFFF"/>
                </a:solidFill>
                <a:latin typeface="Nexa Bold"/>
              </a:rPr>
              <a:t>ooking</a:t>
            </a:r>
            <a:r>
              <a:rPr lang="en-NL" sz="2000" b="1" dirty="0">
                <a:solidFill>
                  <a:srgbClr val="FFFFFF"/>
                </a:solidFill>
                <a:latin typeface="Nexa Bold"/>
              </a:rPr>
              <a:t> at relative population growth per </a:t>
            </a:r>
            <a:r>
              <a:rPr lang="en-NL" sz="2000" b="1" dirty="0" err="1">
                <a:solidFill>
                  <a:srgbClr val="FFFFFF"/>
                </a:solidFill>
                <a:latin typeface="Nexa Bold"/>
              </a:rPr>
              <a:t>stadsdeel</a:t>
            </a:r>
            <a:endParaRPr lang="en-NL" sz="2000" b="1" dirty="0">
              <a:solidFill>
                <a:srgbClr val="FFFFFF"/>
              </a:solidFill>
              <a:latin typeface="Nexa Bold"/>
            </a:endParaRPr>
          </a:p>
        </p:txBody>
      </p:sp>
      <p:sp>
        <p:nvSpPr>
          <p:cNvPr id="11" name="Rectangle 10">
            <a:extLst>
              <a:ext uri="{FF2B5EF4-FFF2-40B4-BE49-F238E27FC236}">
                <a16:creationId xmlns:a16="http://schemas.microsoft.com/office/drawing/2014/main" id="{40D9FD87-1665-4E83-B39C-8604C77082FC}"/>
              </a:ext>
            </a:extLst>
          </p:cNvPr>
          <p:cNvSpPr/>
          <p:nvPr/>
        </p:nvSpPr>
        <p:spPr>
          <a:xfrm>
            <a:off x="7849940" y="4398379"/>
            <a:ext cx="3713543" cy="1469984"/>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GB" sz="2000" b="1" dirty="0">
                <a:solidFill>
                  <a:srgbClr val="FFFFFF"/>
                </a:solidFill>
                <a:latin typeface="Nexa Bold"/>
              </a:rPr>
              <a:t>3</a:t>
            </a:r>
            <a:r>
              <a:rPr lang="en-NL" sz="2000" b="1" dirty="0">
                <a:solidFill>
                  <a:srgbClr val="FFFFFF"/>
                </a:solidFill>
                <a:latin typeface="Nexa Bold"/>
              </a:rPr>
              <a:t> </a:t>
            </a:r>
            <a:r>
              <a:rPr lang="en-GB" sz="2000" b="1" dirty="0">
                <a:solidFill>
                  <a:srgbClr val="FFFFFF"/>
                </a:solidFill>
                <a:latin typeface="Nexa Bold"/>
              </a:rPr>
              <a:t>L</a:t>
            </a:r>
            <a:r>
              <a:rPr lang="en-NL" sz="2000" b="1" dirty="0" err="1">
                <a:latin typeface="Nexa Bold"/>
              </a:rPr>
              <a:t>ooking</a:t>
            </a:r>
            <a:r>
              <a:rPr lang="en-NL" sz="2000" b="1" dirty="0">
                <a:latin typeface="Nexa Bold"/>
              </a:rPr>
              <a:t> at growth in number of companies per 1000 inhabitants per </a:t>
            </a:r>
            <a:r>
              <a:rPr lang="en-NL" sz="2000" b="1" dirty="0" err="1">
                <a:latin typeface="Nexa Bold"/>
              </a:rPr>
              <a:t>stadsdeel</a:t>
            </a:r>
            <a:endParaRPr lang="en-NL" sz="2000" b="1" dirty="0">
              <a:solidFill>
                <a:srgbClr val="FFFFFF"/>
              </a:solidFill>
              <a:latin typeface="Nexa Bold"/>
            </a:endParaRPr>
          </a:p>
        </p:txBody>
      </p:sp>
    </p:spTree>
    <p:extLst>
      <p:ext uri="{BB962C8B-B14F-4D97-AF65-F5344CB8AC3E}">
        <p14:creationId xmlns:p14="http://schemas.microsoft.com/office/powerpoint/2010/main" val="59791584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2724033-CC06-C14C-8C95-96BA6FF58C24}"/>
              </a:ext>
            </a:extLst>
          </p:cNvPr>
          <p:cNvGraphicFramePr>
            <a:graphicFrameLocks noGrp="1"/>
          </p:cNvGraphicFramePr>
          <p:nvPr>
            <p:extLst>
              <p:ext uri="{D42A27DB-BD31-4B8C-83A1-F6EECF244321}">
                <p14:modId xmlns:p14="http://schemas.microsoft.com/office/powerpoint/2010/main" val="1428228443"/>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60142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One glowing star standing among other dim stars on green pastel color background">
            <a:extLst>
              <a:ext uri="{FF2B5EF4-FFF2-40B4-BE49-F238E27FC236}">
                <a16:creationId xmlns:a16="http://schemas.microsoft.com/office/drawing/2014/main" id="{62916D1D-548C-4A69-AFEE-FCFE664DF7E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046D2CA-DE1C-4F0E-8E41-966FFC65EDA8}"/>
              </a:ext>
            </a:extLst>
          </p:cNvPr>
          <p:cNvSpPr/>
          <p:nvPr/>
        </p:nvSpPr>
        <p:spPr>
          <a:xfrm>
            <a:off x="0" y="0"/>
            <a:ext cx="12191980" cy="6858000"/>
          </a:xfrm>
          <a:prstGeom prst="rect">
            <a:avLst/>
          </a:prstGeom>
          <a:solidFill>
            <a:schemeClr val="dk1">
              <a:alpha val="1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26" name="Picture 25" descr="A yellow and black text&#10;&#10;Description automatically generated">
            <a:extLst>
              <a:ext uri="{FF2B5EF4-FFF2-40B4-BE49-F238E27FC236}">
                <a16:creationId xmlns:a16="http://schemas.microsoft.com/office/drawing/2014/main" id="{FA4003AB-642D-47D8-9696-23030DC11187}"/>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04310" y="974355"/>
            <a:ext cx="4416408" cy="518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TextBox 26">
            <a:extLst>
              <a:ext uri="{FF2B5EF4-FFF2-40B4-BE49-F238E27FC236}">
                <a16:creationId xmlns:a16="http://schemas.microsoft.com/office/drawing/2014/main" id="{C35E235D-6878-48E8-A31B-4B0B13E3B94B}"/>
              </a:ext>
            </a:extLst>
          </p:cNvPr>
          <p:cNvSpPr txBox="1"/>
          <p:nvPr/>
        </p:nvSpPr>
        <p:spPr>
          <a:xfrm>
            <a:off x="9745883" y="141251"/>
            <a:ext cx="2164466" cy="608400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200000"/>
              </a:lnSpc>
            </a:pPr>
            <a:r>
              <a:rPr lang="en-NL" sz="2400" b="1" dirty="0">
                <a:latin typeface="Nexa Bold"/>
              </a:rPr>
              <a:t>SCALE</a:t>
            </a:r>
            <a:r>
              <a:rPr lang="en-GB" sz="2400" b="1" dirty="0">
                <a:latin typeface="Nexa Bold"/>
              </a:rPr>
              <a:t> (</a:t>
            </a:r>
            <a:r>
              <a:rPr lang="en-NL" sz="1050" b="1" dirty="0">
                <a:latin typeface="Nexa Bold"/>
              </a:rPr>
              <a:t>Average growth of companies per 1000 inhabitants</a:t>
            </a:r>
            <a:r>
              <a:rPr lang="en-NL" sz="1050" dirty="0">
                <a:latin typeface="Nexa Bold"/>
              </a:rPr>
              <a:t>:</a:t>
            </a:r>
            <a:r>
              <a:rPr lang="en-GB" sz="1050" dirty="0">
                <a:latin typeface="Nexa Bold"/>
              </a:rPr>
              <a:t> )</a:t>
            </a:r>
            <a:endParaRPr lang="en-NL" sz="1050" dirty="0">
              <a:latin typeface="Nexa Bold"/>
            </a:endParaRPr>
          </a:p>
          <a:p>
            <a:pPr>
              <a:lnSpc>
                <a:spcPct val="200000"/>
              </a:lnSpc>
            </a:pPr>
            <a:r>
              <a:rPr lang="en-NL" sz="2400" dirty="0">
                <a:latin typeface="Nexa Bold"/>
              </a:rPr>
              <a:t>1 highest</a:t>
            </a:r>
          </a:p>
          <a:p>
            <a:pPr>
              <a:lnSpc>
                <a:spcPct val="200000"/>
              </a:lnSpc>
            </a:pPr>
            <a:r>
              <a:rPr lang="en-NL" sz="2400" dirty="0">
                <a:latin typeface="Nexa Bold"/>
              </a:rPr>
              <a:t>2 3% - 4%</a:t>
            </a:r>
          </a:p>
          <a:p>
            <a:pPr>
              <a:lnSpc>
                <a:spcPct val="200000"/>
              </a:lnSpc>
            </a:pPr>
            <a:r>
              <a:rPr lang="en-NL" sz="2400" dirty="0">
                <a:latin typeface="Nexa Bold"/>
              </a:rPr>
              <a:t>3 2% - 3%</a:t>
            </a:r>
          </a:p>
          <a:p>
            <a:pPr>
              <a:lnSpc>
                <a:spcPct val="200000"/>
              </a:lnSpc>
            </a:pPr>
            <a:r>
              <a:rPr lang="en-NL" sz="2400" dirty="0">
                <a:latin typeface="Nexa Bold"/>
              </a:rPr>
              <a:t>4 1% - 2%</a:t>
            </a:r>
          </a:p>
          <a:p>
            <a:pPr>
              <a:lnSpc>
                <a:spcPct val="200000"/>
              </a:lnSpc>
            </a:pPr>
            <a:r>
              <a:rPr lang="en-NL" sz="2400" dirty="0">
                <a:latin typeface="Nexa Bold"/>
              </a:rPr>
              <a:t>5 0%- 1%</a:t>
            </a:r>
          </a:p>
          <a:p>
            <a:pPr>
              <a:lnSpc>
                <a:spcPct val="200000"/>
              </a:lnSpc>
            </a:pPr>
            <a:r>
              <a:rPr lang="en-NL" sz="2400" dirty="0">
                <a:latin typeface="Nexa Bold"/>
              </a:rPr>
              <a:t>6 -1% - 0%</a:t>
            </a:r>
          </a:p>
          <a:p>
            <a:pPr>
              <a:lnSpc>
                <a:spcPct val="200000"/>
              </a:lnSpc>
            </a:pPr>
            <a:r>
              <a:rPr lang="en-NL" sz="2400" dirty="0">
                <a:latin typeface="Nexa Bold"/>
              </a:rPr>
              <a:t>7 lowest</a:t>
            </a:r>
          </a:p>
          <a:p>
            <a:endParaRPr lang="en-GB" sz="2400" b="1" dirty="0">
              <a:latin typeface="Nexa Bold"/>
            </a:endParaRPr>
          </a:p>
        </p:txBody>
      </p:sp>
      <p:graphicFrame>
        <p:nvGraphicFramePr>
          <p:cNvPr id="9" name="Table 8">
            <a:extLst>
              <a:ext uri="{FF2B5EF4-FFF2-40B4-BE49-F238E27FC236}">
                <a16:creationId xmlns:a16="http://schemas.microsoft.com/office/drawing/2014/main" id="{29A0EDD9-D5CD-4D5F-807D-D61653BA0F8D}"/>
              </a:ext>
            </a:extLst>
          </p:cNvPr>
          <p:cNvGraphicFramePr>
            <a:graphicFrameLocks noGrp="1"/>
          </p:cNvGraphicFramePr>
          <p:nvPr>
            <p:extLst>
              <p:ext uri="{D42A27DB-BD31-4B8C-83A1-F6EECF244321}">
                <p14:modId xmlns:p14="http://schemas.microsoft.com/office/powerpoint/2010/main" val="2954863677"/>
              </p:ext>
            </p:extLst>
          </p:nvPr>
        </p:nvGraphicFramePr>
        <p:xfrm>
          <a:off x="142523" y="910715"/>
          <a:ext cx="4919264" cy="5247640"/>
        </p:xfrm>
        <a:graphic>
          <a:graphicData uri="http://schemas.openxmlformats.org/drawingml/2006/table">
            <a:tbl>
              <a:tblPr firstRow="1" bandRow="1">
                <a:tableStyleId>{69012ECD-51FC-41F1-AA8D-1B2483CD663E}</a:tableStyleId>
              </a:tblPr>
              <a:tblGrid>
                <a:gridCol w="1205932">
                  <a:extLst>
                    <a:ext uri="{9D8B030D-6E8A-4147-A177-3AD203B41FA5}">
                      <a16:colId xmlns:a16="http://schemas.microsoft.com/office/drawing/2014/main" val="2389583529"/>
                    </a:ext>
                  </a:extLst>
                </a:gridCol>
                <a:gridCol w="963781">
                  <a:extLst>
                    <a:ext uri="{9D8B030D-6E8A-4147-A177-3AD203B41FA5}">
                      <a16:colId xmlns:a16="http://schemas.microsoft.com/office/drawing/2014/main" val="2182562124"/>
                    </a:ext>
                  </a:extLst>
                </a:gridCol>
                <a:gridCol w="1343599">
                  <a:extLst>
                    <a:ext uri="{9D8B030D-6E8A-4147-A177-3AD203B41FA5}">
                      <a16:colId xmlns:a16="http://schemas.microsoft.com/office/drawing/2014/main" val="1945856144"/>
                    </a:ext>
                  </a:extLst>
                </a:gridCol>
                <a:gridCol w="1405952">
                  <a:extLst>
                    <a:ext uri="{9D8B030D-6E8A-4147-A177-3AD203B41FA5}">
                      <a16:colId xmlns:a16="http://schemas.microsoft.com/office/drawing/2014/main" val="3554093472"/>
                    </a:ext>
                  </a:extLst>
                </a:gridCol>
              </a:tblGrid>
              <a:tr h="0">
                <a:tc>
                  <a:txBody>
                    <a:bodyPr/>
                    <a:lstStyle/>
                    <a:p>
                      <a:endParaRPr lang="en-NL" b="1" dirty="0">
                        <a:solidFill>
                          <a:schemeClr val="bg1"/>
                        </a:solidFill>
                        <a:latin typeface="Nexa Bold"/>
                      </a:endParaRPr>
                    </a:p>
                    <a:p>
                      <a:endParaRPr lang="en-NL" b="1" dirty="0">
                        <a:solidFill>
                          <a:schemeClr val="bg1"/>
                        </a:solidFill>
                        <a:latin typeface="Nexa Bold"/>
                      </a:endParaRPr>
                    </a:p>
                    <a:p>
                      <a:r>
                        <a:rPr lang="en-NL" b="1" dirty="0">
                          <a:solidFill>
                            <a:schemeClr val="bg1"/>
                          </a:solidFill>
                          <a:latin typeface="Nexa Bold"/>
                        </a:rPr>
                        <a:t>Stadsdeel</a:t>
                      </a:r>
                    </a:p>
                  </a:txBody>
                  <a:tcPr>
                    <a:solidFill>
                      <a:schemeClr val="accent1">
                        <a:lumMod val="50000"/>
                      </a:schemeClr>
                    </a:solidFill>
                  </a:tcPr>
                </a:tc>
                <a:tc>
                  <a:txBody>
                    <a:bodyPr/>
                    <a:lstStyle/>
                    <a:p>
                      <a:pPr algn="ctr"/>
                      <a:r>
                        <a:rPr lang="en-NL" b="1" dirty="0">
                          <a:solidFill>
                            <a:schemeClr val="bg1"/>
                          </a:solidFill>
                          <a:latin typeface="Nexa Bold"/>
                        </a:rPr>
                        <a:t>Number of charging stations</a:t>
                      </a:r>
                    </a:p>
                  </a:txBody>
                  <a:tcPr>
                    <a:solidFill>
                      <a:schemeClr val="accent1">
                        <a:lumMod val="50000"/>
                      </a:schemeClr>
                    </a:solidFill>
                  </a:tcPr>
                </a:tc>
                <a:tc>
                  <a:txBody>
                    <a:bodyPr/>
                    <a:lstStyle/>
                    <a:p>
                      <a:pPr algn="ctr"/>
                      <a:r>
                        <a:rPr lang="en-NL" b="1" dirty="0">
                          <a:solidFill>
                            <a:schemeClr val="bg1"/>
                          </a:solidFill>
                          <a:latin typeface="Nexa Bold"/>
                        </a:rPr>
                        <a:t>Average population growth (2016-2020)</a:t>
                      </a:r>
                    </a:p>
                  </a:txBody>
                  <a:tcPr>
                    <a:solidFill>
                      <a:schemeClr val="accent1">
                        <a:lumMod val="50000"/>
                      </a:schemeClr>
                    </a:solidFill>
                  </a:tcPr>
                </a:tc>
                <a:tc>
                  <a:txBody>
                    <a:bodyPr/>
                    <a:lstStyle/>
                    <a:p>
                      <a:pPr algn="ctr"/>
                      <a:r>
                        <a:rPr lang="nl-NL" b="1" dirty="0" err="1">
                          <a:solidFill>
                            <a:schemeClr val="bg1"/>
                          </a:solidFill>
                          <a:latin typeface="Nexa Bold"/>
                        </a:rPr>
                        <a:t>Average</a:t>
                      </a:r>
                      <a:r>
                        <a:rPr lang="nl-NL" b="1" dirty="0">
                          <a:solidFill>
                            <a:schemeClr val="bg1"/>
                          </a:solidFill>
                          <a:latin typeface="Nexa Bold"/>
                        </a:rPr>
                        <a:t> </a:t>
                      </a:r>
                      <a:r>
                        <a:rPr lang="nl-NL" b="1" dirty="0" err="1">
                          <a:solidFill>
                            <a:schemeClr val="bg1"/>
                          </a:solidFill>
                          <a:latin typeface="Nexa Bold"/>
                        </a:rPr>
                        <a:t>growth</a:t>
                      </a:r>
                      <a:r>
                        <a:rPr lang="nl-NL" b="1" dirty="0">
                          <a:solidFill>
                            <a:schemeClr val="bg1"/>
                          </a:solidFill>
                          <a:latin typeface="Nexa Bold"/>
                        </a:rPr>
                        <a:t> in </a:t>
                      </a:r>
                      <a:r>
                        <a:rPr lang="nl-NL" b="1" dirty="0" err="1">
                          <a:solidFill>
                            <a:schemeClr val="bg1"/>
                          </a:solidFill>
                          <a:latin typeface="Nexa Bold"/>
                        </a:rPr>
                        <a:t>number</a:t>
                      </a:r>
                      <a:r>
                        <a:rPr lang="nl-NL" b="1" dirty="0">
                          <a:solidFill>
                            <a:schemeClr val="bg1"/>
                          </a:solidFill>
                          <a:latin typeface="Nexa Bold"/>
                        </a:rPr>
                        <a:t> of companies per 1000 </a:t>
                      </a:r>
                      <a:r>
                        <a:rPr lang="nl-NL" b="1" dirty="0" err="1">
                          <a:solidFill>
                            <a:schemeClr val="bg1"/>
                          </a:solidFill>
                          <a:latin typeface="Nexa Bold"/>
                        </a:rPr>
                        <a:t>inhabitants</a:t>
                      </a:r>
                      <a:r>
                        <a:rPr lang="nl-NL" b="1" dirty="0">
                          <a:solidFill>
                            <a:schemeClr val="bg1"/>
                          </a:solidFill>
                          <a:latin typeface="Nexa Bold"/>
                        </a:rPr>
                        <a:t> (2015-2019)</a:t>
                      </a:r>
                    </a:p>
                  </a:txBody>
                  <a:tcPr>
                    <a:solidFill>
                      <a:schemeClr val="accent1">
                        <a:lumMod val="50000"/>
                      </a:schemeClr>
                    </a:solidFill>
                  </a:tcPr>
                </a:tc>
                <a:extLst>
                  <a:ext uri="{0D108BD9-81ED-4DB2-BD59-A6C34878D82A}">
                    <a16:rowId xmlns:a16="http://schemas.microsoft.com/office/drawing/2014/main" val="2329903639"/>
                  </a:ext>
                </a:extLst>
              </a:tr>
              <a:tr h="370840">
                <a:tc>
                  <a:txBody>
                    <a:bodyPr/>
                    <a:lstStyle/>
                    <a:p>
                      <a:r>
                        <a:rPr lang="en-NL" b="1" dirty="0">
                          <a:solidFill>
                            <a:schemeClr val="bg1"/>
                          </a:solidFill>
                          <a:latin typeface="Nexa Bold"/>
                        </a:rPr>
                        <a:t>Centrum</a:t>
                      </a:r>
                    </a:p>
                  </a:txBody>
                  <a:tcPr/>
                </a:tc>
                <a:tc>
                  <a:txBody>
                    <a:bodyPr/>
                    <a:lstStyle/>
                    <a:p>
                      <a:pPr algn="ctr"/>
                      <a:r>
                        <a:rPr lang="en-NL" b="1" dirty="0">
                          <a:solidFill>
                            <a:schemeClr val="bg1"/>
                          </a:solidFill>
                          <a:latin typeface="Nexa Bold"/>
                        </a:rPr>
                        <a:t>6</a:t>
                      </a:r>
                      <a:endParaRPr lang="en-NL" sz="1400" b="1" dirty="0">
                        <a:solidFill>
                          <a:schemeClr val="bg1"/>
                        </a:solidFill>
                        <a:latin typeface="Nexa Bold"/>
                      </a:endParaRPr>
                    </a:p>
                  </a:txBody>
                  <a:tcPr>
                    <a:solidFill>
                      <a:srgbClr val="00B050">
                        <a:alpha val="60000"/>
                      </a:srgbClr>
                    </a:solidFill>
                  </a:tcPr>
                </a:tc>
                <a:tc>
                  <a:txBody>
                    <a:bodyPr/>
                    <a:lstStyle/>
                    <a:p>
                      <a:pPr algn="ctr" fontAlgn="b"/>
                      <a:r>
                        <a:rPr lang="en-NL" sz="2000" b="1" i="0" u="none" strike="noStrike" dirty="0">
                          <a:solidFill>
                            <a:schemeClr val="bg1"/>
                          </a:solidFill>
                          <a:effectLst/>
                          <a:latin typeface="Nexa Bold"/>
                        </a:rPr>
                        <a:t>5 </a:t>
                      </a:r>
                      <a:r>
                        <a:rPr lang="en-NL" sz="1600" b="1" i="0" u="none" strike="noStrike" dirty="0">
                          <a:solidFill>
                            <a:schemeClr val="bg1"/>
                          </a:solidFill>
                          <a:effectLst/>
                          <a:latin typeface="Nexa Bold"/>
                        </a:rPr>
                        <a:t>(0,21%)</a:t>
                      </a:r>
                    </a:p>
                  </a:txBody>
                  <a:tcPr marL="9525" marR="9525" marT="9525" marB="0" anchor="b">
                    <a:solidFill>
                      <a:srgbClr val="FFC000">
                        <a:alpha val="60000"/>
                      </a:srgbClr>
                    </a:solidFill>
                  </a:tcPr>
                </a:tc>
                <a:tc>
                  <a:txBody>
                    <a:bodyPr/>
                    <a:lstStyle/>
                    <a:p>
                      <a:pPr algn="ctr" fontAlgn="b"/>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(1,54%)</a:t>
                      </a:r>
                    </a:p>
                  </a:txBody>
                  <a:tcPr marL="9525" marR="9525" marT="9525" marB="0" anchor="b">
                    <a:solidFill>
                      <a:srgbClr val="FFFF00">
                        <a:alpha val="60000"/>
                      </a:srgbClr>
                    </a:solidFill>
                  </a:tcPr>
                </a:tc>
                <a:extLst>
                  <a:ext uri="{0D108BD9-81ED-4DB2-BD59-A6C34878D82A}">
                    <a16:rowId xmlns:a16="http://schemas.microsoft.com/office/drawing/2014/main" val="2087958713"/>
                  </a:ext>
                </a:extLst>
              </a:tr>
              <a:tr h="370840">
                <a:tc>
                  <a:txBody>
                    <a:bodyPr/>
                    <a:lstStyle/>
                    <a:p>
                      <a:r>
                        <a:rPr lang="en-NL" b="1" dirty="0">
                          <a:solidFill>
                            <a:schemeClr val="bg1"/>
                          </a:solidFill>
                          <a:latin typeface="Nexa Bold"/>
                        </a:rPr>
                        <a:t>West</a:t>
                      </a:r>
                    </a:p>
                  </a:txBody>
                  <a:tcPr/>
                </a:tc>
                <a:tc>
                  <a:txBody>
                    <a:bodyPr/>
                    <a:lstStyle/>
                    <a:p>
                      <a:pPr algn="ctr"/>
                      <a:r>
                        <a:rPr lang="en-NL" b="1" dirty="0">
                          <a:solidFill>
                            <a:schemeClr val="bg1"/>
                          </a:solidFill>
                          <a:latin typeface="Nexa Bold"/>
                        </a:rPr>
                        <a:t>4</a:t>
                      </a:r>
                      <a:endParaRPr lang="en-NL" sz="1400" b="1" dirty="0">
                        <a:solidFill>
                          <a:schemeClr val="bg1"/>
                        </a:solidFill>
                        <a:latin typeface="Nexa Bold"/>
                      </a:endParaRPr>
                    </a:p>
                  </a:txBody>
                  <a:tcPr>
                    <a:solidFill>
                      <a:srgbClr val="FFFF00">
                        <a:alpha val="6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(0,64%)</a:t>
                      </a:r>
                    </a:p>
                  </a:txBody>
                  <a:tcPr marL="9525" marR="9525" marT="9525" marB="0" anchor="b">
                    <a:solidFill>
                      <a:srgbClr val="FFFF00">
                        <a:alpha val="60000"/>
                      </a:srgbClr>
                    </a:solidFill>
                  </a:tcPr>
                </a:tc>
                <a:tc>
                  <a:txBody>
                    <a:bodyPr/>
                    <a:lstStyle/>
                    <a:p>
                      <a:pPr algn="ctr" fontAlgn="b"/>
                      <a:r>
                        <a:rPr lang="en-NL" sz="2000" b="1" i="0" u="none" strike="noStrike" dirty="0">
                          <a:solidFill>
                            <a:schemeClr val="bg1"/>
                          </a:solidFill>
                          <a:effectLst/>
                          <a:latin typeface="Nexa Bold"/>
                        </a:rPr>
                        <a:t>5 </a:t>
                      </a:r>
                      <a:r>
                        <a:rPr lang="en-NL" sz="1600" b="1" i="0" u="none" strike="noStrike" dirty="0">
                          <a:solidFill>
                            <a:schemeClr val="bg1"/>
                          </a:solidFill>
                          <a:effectLst/>
                          <a:latin typeface="Nexa Bold"/>
                        </a:rPr>
                        <a:t>(0,37%)</a:t>
                      </a:r>
                    </a:p>
                  </a:txBody>
                  <a:tcPr marL="9525" marR="9525" marT="9525" marB="0" anchor="b">
                    <a:solidFill>
                      <a:srgbClr val="FFC000">
                        <a:alpha val="60000"/>
                      </a:srgbClr>
                    </a:solidFill>
                  </a:tcPr>
                </a:tc>
                <a:extLst>
                  <a:ext uri="{0D108BD9-81ED-4DB2-BD59-A6C34878D82A}">
                    <a16:rowId xmlns:a16="http://schemas.microsoft.com/office/drawing/2014/main" val="3752118022"/>
                  </a:ext>
                </a:extLst>
              </a:tr>
              <a:tr h="370840">
                <a:tc>
                  <a:txBody>
                    <a:bodyPr/>
                    <a:lstStyle/>
                    <a:p>
                      <a:r>
                        <a:rPr lang="en-NL" b="1" dirty="0">
                          <a:solidFill>
                            <a:schemeClr val="bg1"/>
                          </a:solidFill>
                          <a:latin typeface="Nexa Bold"/>
                        </a:rPr>
                        <a:t>Westpoort</a:t>
                      </a:r>
                    </a:p>
                  </a:txBody>
                  <a:tcPr/>
                </a:tc>
                <a:tc>
                  <a:txBody>
                    <a:bodyPr/>
                    <a:lstStyle/>
                    <a:p>
                      <a:pPr algn="ctr"/>
                      <a:r>
                        <a:rPr lang="en-NL" b="1" dirty="0">
                          <a:solidFill>
                            <a:schemeClr val="bg1"/>
                          </a:solidFill>
                          <a:latin typeface="Nexa Bold"/>
                        </a:rPr>
                        <a:t>1</a:t>
                      </a:r>
                      <a:endParaRPr lang="en-NL" sz="1400" b="1" dirty="0">
                        <a:solidFill>
                          <a:schemeClr val="bg1"/>
                        </a:solidFill>
                        <a:latin typeface="Nexa Bold"/>
                      </a:endParaRPr>
                    </a:p>
                  </a:txBody>
                  <a:tcPr>
                    <a:solidFill>
                      <a:srgbClr val="FF0000">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7 </a:t>
                      </a:r>
                      <a:r>
                        <a:rPr lang="en-NL" sz="1600" b="1" i="0" u="none" strike="noStrike" dirty="0">
                          <a:solidFill>
                            <a:schemeClr val="bg1"/>
                          </a:solidFill>
                          <a:effectLst/>
                          <a:latin typeface="Nexa Bold"/>
                        </a:rPr>
                        <a:t>(-10,52%)</a:t>
                      </a:r>
                    </a:p>
                  </a:txBody>
                  <a:tcPr marL="9525" marR="9525" marT="9525" marB="0" anchor="b">
                    <a:solidFill>
                      <a:srgbClr val="FF0000">
                        <a:alpha val="60000"/>
                      </a:srgbClr>
                    </a:solidFill>
                  </a:tcPr>
                </a:tc>
                <a:tc>
                  <a:txBody>
                    <a:bodyPr/>
                    <a:lstStyle/>
                    <a:p>
                      <a:pPr algn="ctr" fontAlgn="b"/>
                      <a:r>
                        <a:rPr lang="en-NL" sz="2000" b="1" i="0" u="none" strike="noStrike" dirty="0">
                          <a:solidFill>
                            <a:schemeClr val="bg1"/>
                          </a:solidFill>
                          <a:effectLst/>
                          <a:latin typeface="Nexa Bold"/>
                        </a:rPr>
                        <a:t>1 </a:t>
                      </a:r>
                      <a:r>
                        <a:rPr lang="en-NL" sz="1600" b="1" i="0" u="none" strike="noStrike" dirty="0">
                          <a:solidFill>
                            <a:schemeClr val="bg1"/>
                          </a:solidFill>
                          <a:effectLst/>
                          <a:latin typeface="Nexa Bold"/>
                        </a:rPr>
                        <a:t>(10,90%)</a:t>
                      </a:r>
                    </a:p>
                  </a:txBody>
                  <a:tcPr marL="9525" marR="9525" marT="9525" marB="0" anchor="b">
                    <a:solidFill>
                      <a:srgbClr val="00B050"/>
                    </a:solidFill>
                  </a:tcPr>
                </a:tc>
                <a:extLst>
                  <a:ext uri="{0D108BD9-81ED-4DB2-BD59-A6C34878D82A}">
                    <a16:rowId xmlns:a16="http://schemas.microsoft.com/office/drawing/2014/main" val="1835702666"/>
                  </a:ext>
                </a:extLst>
              </a:tr>
              <a:tr h="370840">
                <a:tc>
                  <a:txBody>
                    <a:bodyPr/>
                    <a:lstStyle/>
                    <a:p>
                      <a:r>
                        <a:rPr lang="en-NL" b="1" dirty="0">
                          <a:solidFill>
                            <a:schemeClr val="bg1"/>
                          </a:solidFill>
                          <a:latin typeface="Nexa Bold"/>
                        </a:rPr>
                        <a:t>Nieuw west</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tc>
                  <a:txBody>
                    <a:bodyPr/>
                    <a:lstStyle/>
                    <a:p>
                      <a:pPr algn="ctr" fontAlgn="b"/>
                      <a:r>
                        <a:rPr lang="en-NL" sz="2000" b="1" i="0" u="none" strike="noStrike" dirty="0">
                          <a:solidFill>
                            <a:schemeClr val="bg1"/>
                          </a:solidFill>
                          <a:effectLst/>
                          <a:latin typeface="Nexa Bold"/>
                        </a:rPr>
                        <a:t>2 </a:t>
                      </a:r>
                      <a:r>
                        <a:rPr lang="en-NL" sz="1600" b="1" i="0" u="none" strike="noStrike" dirty="0">
                          <a:solidFill>
                            <a:schemeClr val="bg1"/>
                          </a:solidFill>
                          <a:effectLst/>
                          <a:latin typeface="Nexa Bold"/>
                        </a:rPr>
                        <a:t>(1,75%)</a:t>
                      </a:r>
                    </a:p>
                  </a:txBody>
                  <a:tcPr marL="9525" marR="9525" marT="9525" marB="0" anchor="b">
                    <a:solidFill>
                      <a:srgbClr val="00B050">
                        <a:alpha val="60000"/>
                      </a:srgbClr>
                    </a:solidFill>
                  </a:tcPr>
                </a:tc>
                <a:tc>
                  <a:txBody>
                    <a:bodyPr/>
                    <a:lstStyle/>
                    <a:p>
                      <a:pPr algn="ctr" fontAlgn="b"/>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(1,11%)</a:t>
                      </a:r>
                    </a:p>
                  </a:txBody>
                  <a:tcPr marL="9525" marR="9525" marT="9525" marB="0" anchor="b">
                    <a:solidFill>
                      <a:srgbClr val="FFFF00">
                        <a:alpha val="60000"/>
                      </a:srgbClr>
                    </a:solidFill>
                  </a:tcPr>
                </a:tc>
                <a:extLst>
                  <a:ext uri="{0D108BD9-81ED-4DB2-BD59-A6C34878D82A}">
                    <a16:rowId xmlns:a16="http://schemas.microsoft.com/office/drawing/2014/main" val="1871433419"/>
                  </a:ext>
                </a:extLst>
              </a:tr>
              <a:tr h="370840">
                <a:tc>
                  <a:txBody>
                    <a:bodyPr/>
                    <a:lstStyle/>
                    <a:p>
                      <a:r>
                        <a:rPr lang="en-NL" b="1" dirty="0">
                          <a:solidFill>
                            <a:schemeClr val="bg1"/>
                          </a:solidFill>
                          <a:latin typeface="Nexa Bold"/>
                        </a:rPr>
                        <a:t>Zuid</a:t>
                      </a:r>
                    </a:p>
                  </a:txBody>
                  <a:tcPr/>
                </a:tc>
                <a:tc>
                  <a:txBody>
                    <a:bodyPr/>
                    <a:lstStyle/>
                    <a:p>
                      <a:pPr algn="ctr"/>
                      <a:r>
                        <a:rPr lang="en-NL" b="1" dirty="0">
                          <a:solidFill>
                            <a:schemeClr val="bg1"/>
                          </a:solidFill>
                          <a:latin typeface="Nexa Bold"/>
                        </a:rPr>
                        <a:t>7</a:t>
                      </a:r>
                      <a:endParaRPr lang="en-NL" sz="1400" b="1" dirty="0">
                        <a:solidFill>
                          <a:schemeClr val="bg1"/>
                        </a:solidFill>
                        <a:latin typeface="Nexa Bold"/>
                      </a:endParaRPr>
                    </a:p>
                  </a:txBody>
                  <a:tcPr>
                    <a:solidFill>
                      <a:srgbClr val="00B050"/>
                    </a:solidFill>
                  </a:tcPr>
                </a:tc>
                <a:tc>
                  <a:txBody>
                    <a:bodyPr/>
                    <a:lstStyle/>
                    <a:p>
                      <a:pPr algn="ctr" fontAlgn="b"/>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(0,68%)</a:t>
                      </a:r>
                    </a:p>
                  </a:txBody>
                  <a:tcPr marL="9525" marR="9525" marT="9525" marB="0" anchor="b">
                    <a:solidFill>
                      <a:srgbClr val="FFFF00">
                        <a:alpha val="60000"/>
                      </a:srgbClr>
                    </a:solidFill>
                  </a:tcPr>
                </a:tc>
                <a:tc>
                  <a:txBody>
                    <a:bodyPr/>
                    <a:lstStyle/>
                    <a:p>
                      <a:pPr algn="ctr" fontAlgn="b"/>
                      <a:r>
                        <a:rPr lang="en-NL" sz="2000" b="1" i="0" u="none" strike="noStrike" dirty="0">
                          <a:solidFill>
                            <a:schemeClr val="bg1"/>
                          </a:solidFill>
                          <a:effectLst/>
                          <a:latin typeface="Nexa Bold"/>
                        </a:rPr>
                        <a:t>2 </a:t>
                      </a:r>
                      <a:r>
                        <a:rPr lang="en-NL" sz="1600" b="1" i="0" u="none" strike="noStrike" dirty="0">
                          <a:solidFill>
                            <a:schemeClr val="bg1"/>
                          </a:solidFill>
                          <a:effectLst/>
                          <a:latin typeface="Nexa Bold"/>
                        </a:rPr>
                        <a:t>(3,20%)</a:t>
                      </a:r>
                    </a:p>
                  </a:txBody>
                  <a:tcPr marL="9525" marR="9525" marT="9525" marB="0" anchor="b">
                    <a:solidFill>
                      <a:srgbClr val="00B050">
                        <a:alpha val="60000"/>
                      </a:srgbClr>
                    </a:solidFill>
                  </a:tcPr>
                </a:tc>
                <a:extLst>
                  <a:ext uri="{0D108BD9-81ED-4DB2-BD59-A6C34878D82A}">
                    <a16:rowId xmlns:a16="http://schemas.microsoft.com/office/drawing/2014/main" val="2827551944"/>
                  </a:ext>
                </a:extLst>
              </a:tr>
              <a:tr h="370840">
                <a:tc>
                  <a:txBody>
                    <a:bodyPr/>
                    <a:lstStyle/>
                    <a:p>
                      <a:r>
                        <a:rPr lang="en-NL" b="1" dirty="0">
                          <a:solidFill>
                            <a:schemeClr val="bg1"/>
                          </a:solidFill>
                          <a:latin typeface="Nexa Bold"/>
                        </a:rPr>
                        <a:t>Oost</a:t>
                      </a:r>
                    </a:p>
                  </a:txBody>
                  <a:tcPr/>
                </a:tc>
                <a:tc>
                  <a:txBody>
                    <a:bodyPr/>
                    <a:lstStyle/>
                    <a:p>
                      <a:pPr algn="ctr"/>
                      <a:r>
                        <a:rPr lang="en-NL" b="1" dirty="0">
                          <a:solidFill>
                            <a:schemeClr val="bg1"/>
                          </a:solidFill>
                          <a:latin typeface="Nexa Bold"/>
                        </a:rPr>
                        <a:t>4</a:t>
                      </a:r>
                      <a:endParaRPr lang="en-NL" sz="1400" b="1" dirty="0">
                        <a:solidFill>
                          <a:schemeClr val="bg1"/>
                        </a:solidFill>
                        <a:latin typeface="Nexa Bold"/>
                      </a:endParaRPr>
                    </a:p>
                  </a:txBody>
                  <a:tcPr>
                    <a:solidFill>
                      <a:srgbClr val="FFFF00">
                        <a:alpha val="60000"/>
                      </a:srgbClr>
                    </a:solidFill>
                  </a:tcPr>
                </a:tc>
                <a:tc>
                  <a:txBody>
                    <a:bodyPr/>
                    <a:lstStyle/>
                    <a:p>
                      <a:pPr algn="ctr" fontAlgn="b"/>
                      <a:r>
                        <a:rPr lang="en-NL" sz="2000" b="1" i="0" u="none" strike="noStrike" dirty="0">
                          <a:solidFill>
                            <a:schemeClr val="bg1"/>
                          </a:solidFill>
                          <a:effectLst/>
                          <a:latin typeface="Nexa Bold"/>
                        </a:rPr>
                        <a:t>1 </a:t>
                      </a:r>
                      <a:r>
                        <a:rPr lang="en-NL" sz="1600" b="1" i="0" u="none" strike="noStrike" dirty="0">
                          <a:solidFill>
                            <a:schemeClr val="bg1"/>
                          </a:solidFill>
                          <a:effectLst/>
                          <a:latin typeface="Nexa Bold"/>
                        </a:rPr>
                        <a:t>(2,00%)</a:t>
                      </a:r>
                    </a:p>
                  </a:txBody>
                  <a:tcPr marL="9525" marR="9525" marT="9525" marB="0" anchor="b">
                    <a:solidFill>
                      <a:srgbClr val="00B050"/>
                    </a:solidFill>
                  </a:tcPr>
                </a:tc>
                <a:tc>
                  <a:txBody>
                    <a:bodyPr/>
                    <a:lstStyle/>
                    <a:p>
                      <a:pPr algn="ctr" fontAlgn="b"/>
                      <a:r>
                        <a:rPr lang="en-NL" sz="2000" b="1" i="0" u="none" strike="noStrike" dirty="0">
                          <a:solidFill>
                            <a:schemeClr val="bg1"/>
                          </a:solidFill>
                          <a:effectLst/>
                          <a:latin typeface="Nexa Bold"/>
                        </a:rPr>
                        <a:t>7 </a:t>
                      </a:r>
                      <a:r>
                        <a:rPr lang="en-NL" sz="1600" b="1" i="0" u="none" strike="noStrike" dirty="0">
                          <a:solidFill>
                            <a:schemeClr val="bg1"/>
                          </a:solidFill>
                          <a:effectLst/>
                          <a:latin typeface="Nexa Bold"/>
                        </a:rPr>
                        <a:t>(-0,73%)</a:t>
                      </a:r>
                    </a:p>
                  </a:txBody>
                  <a:tcPr marL="9525" marR="9525" marT="9525" marB="0" anchor="b">
                    <a:solidFill>
                      <a:srgbClr val="FF0000">
                        <a:alpha val="60000"/>
                      </a:srgbClr>
                    </a:solidFill>
                  </a:tcPr>
                </a:tc>
                <a:extLst>
                  <a:ext uri="{0D108BD9-81ED-4DB2-BD59-A6C34878D82A}">
                    <a16:rowId xmlns:a16="http://schemas.microsoft.com/office/drawing/2014/main" val="3528383165"/>
                  </a:ext>
                </a:extLst>
              </a:tr>
              <a:tr h="370840">
                <a:tc>
                  <a:txBody>
                    <a:bodyPr/>
                    <a:lstStyle/>
                    <a:p>
                      <a:r>
                        <a:rPr lang="en-NL" b="1" dirty="0">
                          <a:solidFill>
                            <a:schemeClr val="bg1"/>
                          </a:solidFill>
                          <a:latin typeface="Nexa Bold"/>
                        </a:rPr>
                        <a:t>Zuidoost</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3 </a:t>
                      </a:r>
                      <a:r>
                        <a:rPr lang="en-NL" sz="1600" b="1" i="0" u="none" strike="noStrike" dirty="0">
                          <a:solidFill>
                            <a:schemeClr val="bg1"/>
                          </a:solidFill>
                          <a:effectLst/>
                          <a:latin typeface="Nexa Bold"/>
                        </a:rPr>
                        <a:t>(1,22%)</a:t>
                      </a:r>
                    </a:p>
                  </a:txBody>
                  <a:tcPr marL="9525" marR="9525" marT="9525" marB="0" anchor="b">
                    <a:solidFill>
                      <a:srgbClr val="92D050">
                        <a:alpha val="60000"/>
                      </a:srgbClr>
                    </a:solidFill>
                  </a:tcPr>
                </a:tc>
                <a:tc>
                  <a:txBody>
                    <a:bodyPr/>
                    <a:lstStyle/>
                    <a:p>
                      <a:pPr algn="ctr" fontAlgn="b"/>
                      <a:r>
                        <a:rPr lang="en-NL" sz="2000" b="1" i="0" u="none" strike="noStrike" dirty="0">
                          <a:solidFill>
                            <a:schemeClr val="bg1"/>
                          </a:solidFill>
                          <a:effectLst/>
                          <a:latin typeface="Nexa Bold"/>
                        </a:rPr>
                        <a:t>2 </a:t>
                      </a:r>
                      <a:r>
                        <a:rPr lang="en-NL" sz="1600" b="1" i="0" u="none" strike="noStrike" dirty="0">
                          <a:solidFill>
                            <a:schemeClr val="bg1"/>
                          </a:solidFill>
                          <a:effectLst/>
                          <a:latin typeface="Nexa Bold"/>
                        </a:rPr>
                        <a:t>(3,16%)</a:t>
                      </a:r>
                    </a:p>
                  </a:txBody>
                  <a:tcPr marL="9525" marR="9525" marT="9525" marB="0" anchor="b">
                    <a:solidFill>
                      <a:srgbClr val="00B050">
                        <a:alpha val="60000"/>
                      </a:srgbClr>
                    </a:solidFill>
                  </a:tcPr>
                </a:tc>
                <a:extLst>
                  <a:ext uri="{0D108BD9-81ED-4DB2-BD59-A6C34878D82A}">
                    <a16:rowId xmlns:a16="http://schemas.microsoft.com/office/drawing/2014/main" val="887675024"/>
                  </a:ext>
                </a:extLst>
              </a:tr>
              <a:tr h="370840">
                <a:tc>
                  <a:txBody>
                    <a:bodyPr/>
                    <a:lstStyle/>
                    <a:p>
                      <a:r>
                        <a:rPr lang="en-NL" b="1" dirty="0">
                          <a:solidFill>
                            <a:schemeClr val="bg1"/>
                          </a:solidFill>
                          <a:latin typeface="Nexa Bold"/>
                        </a:rPr>
                        <a:t>Noord</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2 </a:t>
                      </a:r>
                      <a:r>
                        <a:rPr lang="en-NL" sz="1600" b="1" i="0" u="none" strike="noStrike" dirty="0">
                          <a:solidFill>
                            <a:schemeClr val="bg1"/>
                          </a:solidFill>
                          <a:effectLst/>
                          <a:latin typeface="Nexa Bold"/>
                        </a:rPr>
                        <a:t>(1,68%)</a:t>
                      </a:r>
                    </a:p>
                  </a:txBody>
                  <a:tcPr marL="9525" marR="9525" marT="9525" marB="0" anchor="b">
                    <a:solidFill>
                      <a:srgbClr val="00B050">
                        <a:alpha val="60000"/>
                      </a:srgbClr>
                    </a:solidFill>
                  </a:tcPr>
                </a:tc>
                <a:tc>
                  <a:txBody>
                    <a:bodyPr/>
                    <a:lstStyle/>
                    <a:p>
                      <a:pPr algn="ctr" fontAlgn="b"/>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(1,96%)</a:t>
                      </a:r>
                    </a:p>
                  </a:txBody>
                  <a:tcPr marL="9525" marR="9525" marT="9525" marB="0" anchor="b">
                    <a:solidFill>
                      <a:srgbClr val="FFFF00">
                        <a:alpha val="60000"/>
                      </a:srgbClr>
                    </a:solidFill>
                  </a:tcPr>
                </a:tc>
                <a:extLst>
                  <a:ext uri="{0D108BD9-81ED-4DB2-BD59-A6C34878D82A}">
                    <a16:rowId xmlns:a16="http://schemas.microsoft.com/office/drawing/2014/main" val="1202157671"/>
                  </a:ext>
                </a:extLst>
              </a:tr>
            </a:tbl>
          </a:graphicData>
        </a:graphic>
      </p:graphicFrame>
    </p:spTree>
    <p:extLst>
      <p:ext uri="{BB962C8B-B14F-4D97-AF65-F5344CB8AC3E}">
        <p14:creationId xmlns:p14="http://schemas.microsoft.com/office/powerpoint/2010/main" val="3524103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ar parked on the side of a road&#10;&#10;Description automatically generated">
            <a:extLst>
              <a:ext uri="{FF2B5EF4-FFF2-40B4-BE49-F238E27FC236}">
                <a16:creationId xmlns:a16="http://schemas.microsoft.com/office/drawing/2014/main" id="{A3BAB655-F236-46E8-A40B-81DE23F93E1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E6BD511-9D9D-4E8E-987E-598000B2B9E6}"/>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
        <p:nvSpPr>
          <p:cNvPr id="2" name="Title 1">
            <a:extLst>
              <a:ext uri="{FF2B5EF4-FFF2-40B4-BE49-F238E27FC236}">
                <a16:creationId xmlns:a16="http://schemas.microsoft.com/office/drawing/2014/main" id="{01053F02-5C1F-F448-8E31-4D08CA585D38}"/>
              </a:ext>
            </a:extLst>
          </p:cNvPr>
          <p:cNvSpPr>
            <a:spLocks noGrp="1"/>
          </p:cNvSpPr>
          <p:nvPr>
            <p:ph type="ctrTitle"/>
          </p:nvPr>
        </p:nvSpPr>
        <p:spPr>
          <a:xfrm>
            <a:off x="823420" y="2724907"/>
            <a:ext cx="10972340" cy="1208142"/>
          </a:xfr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anchor="b">
            <a:normAutofit/>
          </a:bodyPr>
          <a:lstStyle/>
          <a:p>
            <a:pPr algn="l"/>
            <a:r>
              <a:rPr lang="en-GB" sz="3200" b="1" dirty="0">
                <a:solidFill>
                  <a:srgbClr val="FFFFFF"/>
                </a:solidFill>
                <a:latin typeface="Nexa Bold"/>
              </a:rPr>
              <a:t>           </a:t>
            </a:r>
            <a:r>
              <a:rPr lang="en-NL" sz="3200" b="1" dirty="0">
                <a:solidFill>
                  <a:srgbClr val="FFFFFF"/>
                </a:solidFill>
                <a:latin typeface="Nexa Bold"/>
              </a:rPr>
              <a:t>Are charging stations put on the right spot?</a:t>
            </a:r>
            <a:br>
              <a:rPr lang="en-NL" sz="3200" b="1" dirty="0">
                <a:solidFill>
                  <a:srgbClr val="FFFFFF"/>
                </a:solidFill>
              </a:rPr>
            </a:br>
            <a:endParaRPr lang="en-NL" sz="3200" dirty="0">
              <a:solidFill>
                <a:srgbClr val="FFFFFF"/>
              </a:solidFill>
            </a:endParaRPr>
          </a:p>
        </p:txBody>
      </p:sp>
      <p:sp>
        <p:nvSpPr>
          <p:cNvPr id="9" name="TextBox 8">
            <a:extLst>
              <a:ext uri="{FF2B5EF4-FFF2-40B4-BE49-F238E27FC236}">
                <a16:creationId xmlns:a16="http://schemas.microsoft.com/office/drawing/2014/main" id="{202EE591-0E18-4A99-9523-02800E74925E}"/>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NL" sz="700">
                <a:solidFill>
                  <a:srgbClr val="FFFFFF"/>
                </a:solidFill>
                <a:hlinkClick r:id="rId4" tooltip="http://riadzany.blogspot.com/2018/03/morocco-installs-charging-stations-for.html">
                  <a:extLst>
                    <a:ext uri="{A12FA001-AC4F-418D-AE19-62706E023703}">
                      <ahyp:hlinkClr xmlns:ahyp="http://schemas.microsoft.com/office/drawing/2018/hyperlinkcolor" val="tx"/>
                    </a:ext>
                  </a:extLst>
                </a:hlinkClick>
              </a:rPr>
              <a:t>This Photo</a:t>
            </a:r>
            <a:r>
              <a:rPr lang="en-NL" sz="700">
                <a:solidFill>
                  <a:srgbClr val="FFFFFF"/>
                </a:solidFill>
              </a:rPr>
              <a:t> by Unknown Author is licensed under </a:t>
            </a:r>
            <a:r>
              <a:rPr lang="en-NL"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NL" sz="700">
              <a:solidFill>
                <a:srgbClr val="FFFFFF"/>
              </a:solidFill>
            </a:endParaRPr>
          </a:p>
        </p:txBody>
      </p:sp>
      <p:sp>
        <p:nvSpPr>
          <p:cNvPr id="12" name="Rectangle 11">
            <a:extLst>
              <a:ext uri="{FF2B5EF4-FFF2-40B4-BE49-F238E27FC236}">
                <a16:creationId xmlns:a16="http://schemas.microsoft.com/office/drawing/2014/main" id="{7CB4B8FB-E422-4DD6-BD4B-1F7533F9D5B0}"/>
              </a:ext>
            </a:extLst>
          </p:cNvPr>
          <p:cNvSpPr/>
          <p:nvPr/>
        </p:nvSpPr>
        <p:spPr>
          <a:xfrm>
            <a:off x="127322" y="4398379"/>
            <a:ext cx="3402957" cy="1469984"/>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NL" sz="2000" b="1" dirty="0">
                <a:solidFill>
                  <a:srgbClr val="FFFFFF"/>
                </a:solidFill>
                <a:latin typeface="Nexa Bold"/>
              </a:rPr>
              <a:t>1  </a:t>
            </a:r>
            <a:r>
              <a:rPr lang="en-GB" sz="2000" b="1" dirty="0">
                <a:solidFill>
                  <a:srgbClr val="FFFFFF"/>
                </a:solidFill>
                <a:latin typeface="Nexa Bold"/>
              </a:rPr>
              <a:t>L</a:t>
            </a:r>
            <a:r>
              <a:rPr lang="en-NL" sz="2000" b="1" dirty="0" err="1">
                <a:solidFill>
                  <a:srgbClr val="FFFFFF"/>
                </a:solidFill>
                <a:latin typeface="Nexa Bold"/>
              </a:rPr>
              <a:t>ooking</a:t>
            </a:r>
            <a:r>
              <a:rPr lang="en-NL" sz="2000" b="1" dirty="0">
                <a:solidFill>
                  <a:srgbClr val="FFFFFF"/>
                </a:solidFill>
                <a:latin typeface="Nexa Bold"/>
              </a:rPr>
              <a:t> at current locations of charging stations</a:t>
            </a:r>
          </a:p>
        </p:txBody>
      </p:sp>
      <p:sp>
        <p:nvSpPr>
          <p:cNvPr id="10" name="Rectangle 9">
            <a:extLst>
              <a:ext uri="{FF2B5EF4-FFF2-40B4-BE49-F238E27FC236}">
                <a16:creationId xmlns:a16="http://schemas.microsoft.com/office/drawing/2014/main" id="{A0EE42BD-4C96-4229-AAEF-95C2C542F3E9}"/>
              </a:ext>
            </a:extLst>
          </p:cNvPr>
          <p:cNvSpPr/>
          <p:nvPr/>
        </p:nvSpPr>
        <p:spPr>
          <a:xfrm>
            <a:off x="3844725" y="4398379"/>
            <a:ext cx="3713543" cy="1469984"/>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GB" sz="2000" b="1" dirty="0">
                <a:solidFill>
                  <a:srgbClr val="FFFFFF"/>
                </a:solidFill>
                <a:latin typeface="Nexa Bold"/>
              </a:rPr>
              <a:t>2</a:t>
            </a:r>
            <a:r>
              <a:rPr lang="en-NL" sz="2000" b="1" dirty="0">
                <a:solidFill>
                  <a:srgbClr val="FFFFFF"/>
                </a:solidFill>
                <a:latin typeface="Nexa Bold"/>
              </a:rPr>
              <a:t> </a:t>
            </a:r>
            <a:r>
              <a:rPr lang="en-GB" sz="2000" b="1" dirty="0">
                <a:solidFill>
                  <a:srgbClr val="FFFFFF"/>
                </a:solidFill>
                <a:latin typeface="Nexa Bold"/>
              </a:rPr>
              <a:t>L</a:t>
            </a:r>
            <a:r>
              <a:rPr lang="en-NL" sz="2000" b="1" dirty="0" err="1">
                <a:solidFill>
                  <a:srgbClr val="FFFFFF"/>
                </a:solidFill>
                <a:latin typeface="Nexa Bold"/>
              </a:rPr>
              <a:t>ooking</a:t>
            </a:r>
            <a:r>
              <a:rPr lang="en-NL" sz="2000" b="1" dirty="0">
                <a:solidFill>
                  <a:srgbClr val="FFFFFF"/>
                </a:solidFill>
                <a:latin typeface="Nexa Bold"/>
              </a:rPr>
              <a:t> at relative population growth per </a:t>
            </a:r>
            <a:r>
              <a:rPr lang="en-NL" sz="2000" b="1" dirty="0" err="1">
                <a:solidFill>
                  <a:srgbClr val="FFFFFF"/>
                </a:solidFill>
                <a:latin typeface="Nexa Bold"/>
              </a:rPr>
              <a:t>stadsdeel</a:t>
            </a:r>
            <a:endParaRPr lang="en-NL" sz="2000" b="1" dirty="0">
              <a:solidFill>
                <a:srgbClr val="FFFFFF"/>
              </a:solidFill>
              <a:latin typeface="Nexa Bold"/>
            </a:endParaRPr>
          </a:p>
        </p:txBody>
      </p:sp>
      <p:sp>
        <p:nvSpPr>
          <p:cNvPr id="11" name="Rectangle 10">
            <a:extLst>
              <a:ext uri="{FF2B5EF4-FFF2-40B4-BE49-F238E27FC236}">
                <a16:creationId xmlns:a16="http://schemas.microsoft.com/office/drawing/2014/main" id="{40D9FD87-1665-4E83-B39C-8604C77082FC}"/>
              </a:ext>
            </a:extLst>
          </p:cNvPr>
          <p:cNvSpPr/>
          <p:nvPr/>
        </p:nvSpPr>
        <p:spPr>
          <a:xfrm>
            <a:off x="7849940" y="4398379"/>
            <a:ext cx="3713543" cy="1469984"/>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defRPr/>
            </a:pPr>
            <a:r>
              <a:rPr lang="en-GB" sz="2000" b="1" dirty="0">
                <a:solidFill>
                  <a:srgbClr val="FFFFFF"/>
                </a:solidFill>
                <a:latin typeface="Nexa Bold"/>
              </a:rPr>
              <a:t>3</a:t>
            </a:r>
            <a:r>
              <a:rPr lang="en-NL" sz="2000" b="1" dirty="0">
                <a:solidFill>
                  <a:srgbClr val="FFFFFF"/>
                </a:solidFill>
                <a:latin typeface="Nexa Bold"/>
              </a:rPr>
              <a:t> </a:t>
            </a:r>
            <a:r>
              <a:rPr lang="en-GB" sz="2000" b="1" dirty="0">
                <a:solidFill>
                  <a:srgbClr val="FFFFFF"/>
                </a:solidFill>
                <a:latin typeface="Nexa Bold"/>
              </a:rPr>
              <a:t>L</a:t>
            </a:r>
            <a:r>
              <a:rPr lang="en-NL" sz="2000" b="1" dirty="0" err="1">
                <a:latin typeface="Nexa Bold"/>
              </a:rPr>
              <a:t>ooking</a:t>
            </a:r>
            <a:r>
              <a:rPr lang="en-NL" sz="2000" b="1" dirty="0">
                <a:latin typeface="Nexa Bold"/>
              </a:rPr>
              <a:t> at growth in number of companies per 1000 inhabitants per </a:t>
            </a:r>
            <a:r>
              <a:rPr lang="en-NL" sz="2000" b="1" dirty="0" err="1">
                <a:latin typeface="Nexa Bold"/>
              </a:rPr>
              <a:t>stadsdeel</a:t>
            </a:r>
            <a:endParaRPr lang="en-NL" sz="2000" b="1" dirty="0">
              <a:solidFill>
                <a:srgbClr val="FFFFFF"/>
              </a:solidFill>
              <a:latin typeface="Nexa Bold"/>
            </a:endParaRPr>
          </a:p>
        </p:txBody>
      </p:sp>
    </p:spTree>
    <p:extLst>
      <p:ext uri="{BB962C8B-B14F-4D97-AF65-F5344CB8AC3E}">
        <p14:creationId xmlns:p14="http://schemas.microsoft.com/office/powerpoint/2010/main" val="307303824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One glowing star standing among other dim stars on green pastel color background">
            <a:extLst>
              <a:ext uri="{FF2B5EF4-FFF2-40B4-BE49-F238E27FC236}">
                <a16:creationId xmlns:a16="http://schemas.microsoft.com/office/drawing/2014/main" id="{62916D1D-548C-4A69-AFEE-FCFE664DF7E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046D2CA-DE1C-4F0E-8E41-966FFC65EDA8}"/>
              </a:ext>
            </a:extLst>
          </p:cNvPr>
          <p:cNvSpPr/>
          <p:nvPr/>
        </p:nvSpPr>
        <p:spPr>
          <a:xfrm>
            <a:off x="0" y="0"/>
            <a:ext cx="12191980" cy="6858000"/>
          </a:xfrm>
          <a:prstGeom prst="rect">
            <a:avLst/>
          </a:prstGeom>
          <a:solidFill>
            <a:schemeClr val="dk1">
              <a:alpha val="1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26" name="Picture 25" descr="A yellow and black text&#10;&#10;Description automatically generated">
            <a:extLst>
              <a:ext uri="{FF2B5EF4-FFF2-40B4-BE49-F238E27FC236}">
                <a16:creationId xmlns:a16="http://schemas.microsoft.com/office/drawing/2014/main" id="{FA4003AB-642D-47D8-9696-23030DC11187}"/>
              </a:ext>
            </a:extLst>
          </p:cNvPr>
          <p:cNvPicPr>
            <a:picLocks noChangeAspect="1"/>
          </p:cNvPicPr>
          <p:nvPr/>
        </p:nvPicPr>
        <p:blipFill>
          <a:blip r:embed="rId4">
            <a:alphaModFix amt="70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73664" y="684987"/>
            <a:ext cx="4416408" cy="518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6" name="Table 5">
            <a:extLst>
              <a:ext uri="{FF2B5EF4-FFF2-40B4-BE49-F238E27FC236}">
                <a16:creationId xmlns:a16="http://schemas.microsoft.com/office/drawing/2014/main" id="{1E57D675-BC11-463D-ABAB-FD5B5B9B4D13}"/>
              </a:ext>
            </a:extLst>
          </p:cNvPr>
          <p:cNvGraphicFramePr>
            <a:graphicFrameLocks noGrp="1"/>
          </p:cNvGraphicFramePr>
          <p:nvPr>
            <p:extLst>
              <p:ext uri="{D42A27DB-BD31-4B8C-83A1-F6EECF244321}">
                <p14:modId xmlns:p14="http://schemas.microsoft.com/office/powerpoint/2010/main" val="2461651445"/>
              </p:ext>
            </p:extLst>
          </p:nvPr>
        </p:nvGraphicFramePr>
        <p:xfrm>
          <a:off x="204713" y="739563"/>
          <a:ext cx="7167043" cy="5135843"/>
        </p:xfrm>
        <a:graphic>
          <a:graphicData uri="http://schemas.openxmlformats.org/drawingml/2006/table">
            <a:tbl>
              <a:tblPr firstRow="1" bandRow="1">
                <a:tableStyleId>{69012ECD-51FC-41F1-AA8D-1B2483CD663E}</a:tableStyleId>
              </a:tblPr>
              <a:tblGrid>
                <a:gridCol w="1314044">
                  <a:extLst>
                    <a:ext uri="{9D8B030D-6E8A-4147-A177-3AD203B41FA5}">
                      <a16:colId xmlns:a16="http://schemas.microsoft.com/office/drawing/2014/main" val="2389583529"/>
                    </a:ext>
                  </a:extLst>
                </a:gridCol>
                <a:gridCol w="1180562">
                  <a:extLst>
                    <a:ext uri="{9D8B030D-6E8A-4147-A177-3AD203B41FA5}">
                      <a16:colId xmlns:a16="http://schemas.microsoft.com/office/drawing/2014/main" val="2182562124"/>
                    </a:ext>
                  </a:extLst>
                </a:gridCol>
                <a:gridCol w="1544791">
                  <a:extLst>
                    <a:ext uri="{9D8B030D-6E8A-4147-A177-3AD203B41FA5}">
                      <a16:colId xmlns:a16="http://schemas.microsoft.com/office/drawing/2014/main" val="1945856144"/>
                    </a:ext>
                  </a:extLst>
                </a:gridCol>
                <a:gridCol w="1616479">
                  <a:extLst>
                    <a:ext uri="{9D8B030D-6E8A-4147-A177-3AD203B41FA5}">
                      <a16:colId xmlns:a16="http://schemas.microsoft.com/office/drawing/2014/main" val="3554093472"/>
                    </a:ext>
                  </a:extLst>
                </a:gridCol>
                <a:gridCol w="1511167">
                  <a:extLst>
                    <a:ext uri="{9D8B030D-6E8A-4147-A177-3AD203B41FA5}">
                      <a16:colId xmlns:a16="http://schemas.microsoft.com/office/drawing/2014/main" val="746074310"/>
                    </a:ext>
                  </a:extLst>
                </a:gridCol>
              </a:tblGrid>
              <a:tr h="1368036">
                <a:tc>
                  <a:txBody>
                    <a:bodyPr/>
                    <a:lstStyle/>
                    <a:p>
                      <a:endParaRPr lang="en-NL" sz="1600" b="1" dirty="0">
                        <a:solidFill>
                          <a:schemeClr val="bg1"/>
                        </a:solidFill>
                        <a:latin typeface="Nexa Bold"/>
                      </a:endParaRPr>
                    </a:p>
                    <a:p>
                      <a:endParaRPr lang="en-NL" sz="1600" b="1" dirty="0">
                        <a:solidFill>
                          <a:schemeClr val="bg1"/>
                        </a:solidFill>
                        <a:latin typeface="Nexa Bold"/>
                      </a:endParaRPr>
                    </a:p>
                    <a:p>
                      <a:r>
                        <a:rPr lang="en-NL" sz="1600" b="1" dirty="0">
                          <a:solidFill>
                            <a:schemeClr val="bg1"/>
                          </a:solidFill>
                          <a:latin typeface="Nexa Bold"/>
                        </a:rPr>
                        <a:t>Stadsdeel</a:t>
                      </a:r>
                    </a:p>
                  </a:txBody>
                  <a:tcPr>
                    <a:solidFill>
                      <a:schemeClr val="accent1">
                        <a:lumMod val="50000"/>
                      </a:schemeClr>
                    </a:solidFill>
                  </a:tcPr>
                </a:tc>
                <a:tc>
                  <a:txBody>
                    <a:bodyPr/>
                    <a:lstStyle/>
                    <a:p>
                      <a:pPr algn="ctr"/>
                      <a:r>
                        <a:rPr lang="en-NL" sz="1600" b="1" dirty="0">
                          <a:solidFill>
                            <a:schemeClr val="bg1"/>
                          </a:solidFill>
                          <a:latin typeface="Nexa Bold"/>
                        </a:rPr>
                        <a:t>Number of charging stations</a:t>
                      </a:r>
                    </a:p>
                  </a:txBody>
                  <a:tcPr>
                    <a:solidFill>
                      <a:schemeClr val="accent1">
                        <a:lumMod val="50000"/>
                      </a:schemeClr>
                    </a:solidFill>
                  </a:tcPr>
                </a:tc>
                <a:tc>
                  <a:txBody>
                    <a:bodyPr/>
                    <a:lstStyle/>
                    <a:p>
                      <a:pPr algn="ctr"/>
                      <a:r>
                        <a:rPr lang="en-NL" sz="1600" b="1" dirty="0">
                          <a:solidFill>
                            <a:schemeClr val="bg1"/>
                          </a:solidFill>
                          <a:latin typeface="Nexa Bold"/>
                        </a:rPr>
                        <a:t>Average population growth</a:t>
                      </a:r>
                      <a:endParaRPr lang="en-GB" sz="1600" b="1" dirty="0">
                        <a:solidFill>
                          <a:schemeClr val="bg1"/>
                        </a:solidFill>
                        <a:latin typeface="Nexa Bold"/>
                      </a:endParaRPr>
                    </a:p>
                    <a:p>
                      <a:pPr algn="ctr"/>
                      <a:r>
                        <a:rPr lang="en-NL" sz="1600" b="1" dirty="0">
                          <a:solidFill>
                            <a:schemeClr val="bg1"/>
                          </a:solidFill>
                          <a:latin typeface="Nexa Bold"/>
                        </a:rPr>
                        <a:t> (2016-2020)</a:t>
                      </a:r>
                    </a:p>
                  </a:txBody>
                  <a:tcPr>
                    <a:solidFill>
                      <a:schemeClr val="accent1">
                        <a:lumMod val="50000"/>
                      </a:schemeClr>
                    </a:solidFill>
                  </a:tcPr>
                </a:tc>
                <a:tc>
                  <a:txBody>
                    <a:bodyPr/>
                    <a:lstStyle/>
                    <a:p>
                      <a:pPr algn="ctr"/>
                      <a:r>
                        <a:rPr lang="nl-NL" sz="1600" b="1" dirty="0" err="1">
                          <a:solidFill>
                            <a:schemeClr val="bg1"/>
                          </a:solidFill>
                          <a:latin typeface="Nexa Bold"/>
                        </a:rPr>
                        <a:t>Average</a:t>
                      </a:r>
                      <a:r>
                        <a:rPr lang="nl-NL" sz="1600" b="1" dirty="0">
                          <a:solidFill>
                            <a:schemeClr val="bg1"/>
                          </a:solidFill>
                          <a:latin typeface="Nexa Bold"/>
                        </a:rPr>
                        <a:t> </a:t>
                      </a:r>
                      <a:r>
                        <a:rPr lang="nl-NL" sz="1600" b="1" dirty="0" err="1">
                          <a:solidFill>
                            <a:schemeClr val="bg1"/>
                          </a:solidFill>
                          <a:latin typeface="Nexa Bold"/>
                        </a:rPr>
                        <a:t>growth</a:t>
                      </a:r>
                      <a:r>
                        <a:rPr lang="nl-NL" sz="1600" b="1" dirty="0">
                          <a:solidFill>
                            <a:schemeClr val="bg1"/>
                          </a:solidFill>
                          <a:latin typeface="Nexa Bold"/>
                        </a:rPr>
                        <a:t> in </a:t>
                      </a:r>
                      <a:r>
                        <a:rPr lang="nl-NL" sz="1600" b="1" dirty="0" err="1">
                          <a:solidFill>
                            <a:schemeClr val="bg1"/>
                          </a:solidFill>
                          <a:latin typeface="Nexa Bold"/>
                        </a:rPr>
                        <a:t>number</a:t>
                      </a:r>
                      <a:r>
                        <a:rPr lang="nl-NL" sz="1600" b="1" dirty="0">
                          <a:solidFill>
                            <a:schemeClr val="bg1"/>
                          </a:solidFill>
                          <a:latin typeface="Nexa Bold"/>
                        </a:rPr>
                        <a:t> of companies per 1000 </a:t>
                      </a:r>
                      <a:r>
                        <a:rPr lang="nl-NL" sz="1600" b="1" dirty="0" err="1">
                          <a:solidFill>
                            <a:schemeClr val="bg1"/>
                          </a:solidFill>
                          <a:latin typeface="Nexa Bold"/>
                        </a:rPr>
                        <a:t>inhabitants</a:t>
                      </a:r>
                      <a:r>
                        <a:rPr lang="nl-NL" sz="1600" b="1" dirty="0">
                          <a:solidFill>
                            <a:schemeClr val="bg1"/>
                          </a:solidFill>
                          <a:latin typeface="Nexa Bold"/>
                        </a:rPr>
                        <a:t> (2015-2019)</a:t>
                      </a:r>
                    </a:p>
                  </a:txBody>
                  <a:tcPr>
                    <a:solidFill>
                      <a:schemeClr val="accent1">
                        <a:lumMod val="50000"/>
                      </a:schemeClr>
                    </a:solidFill>
                  </a:tcPr>
                </a:tc>
                <a:tc>
                  <a:txBody>
                    <a:bodyPr/>
                    <a:lstStyle/>
                    <a:p>
                      <a:pPr algn="ctr"/>
                      <a:r>
                        <a:rPr lang="en-NL" sz="2400" b="1" dirty="0">
                          <a:solidFill>
                            <a:schemeClr val="bg1"/>
                          </a:solidFill>
                          <a:latin typeface="Nexa Bold"/>
                        </a:rPr>
                        <a:t>Attention area?</a:t>
                      </a:r>
                    </a:p>
                  </a:txBody>
                  <a:tcPr>
                    <a:solidFill>
                      <a:schemeClr val="accent1">
                        <a:lumMod val="50000"/>
                      </a:schemeClr>
                    </a:solidFill>
                  </a:tcPr>
                </a:tc>
                <a:extLst>
                  <a:ext uri="{0D108BD9-81ED-4DB2-BD59-A6C34878D82A}">
                    <a16:rowId xmlns:a16="http://schemas.microsoft.com/office/drawing/2014/main" val="2329903639"/>
                  </a:ext>
                </a:extLst>
              </a:tr>
              <a:tr h="514332">
                <a:tc>
                  <a:txBody>
                    <a:bodyPr/>
                    <a:lstStyle/>
                    <a:p>
                      <a:r>
                        <a:rPr lang="en-NL" b="1" dirty="0">
                          <a:solidFill>
                            <a:schemeClr val="bg1"/>
                          </a:solidFill>
                          <a:latin typeface="Nexa Bold"/>
                        </a:rPr>
                        <a:t>Centrum</a:t>
                      </a:r>
                    </a:p>
                  </a:txBody>
                  <a:tcPr/>
                </a:tc>
                <a:tc>
                  <a:txBody>
                    <a:bodyPr/>
                    <a:lstStyle/>
                    <a:p>
                      <a:pPr algn="ctr"/>
                      <a:r>
                        <a:rPr lang="en-NL" b="1" dirty="0">
                          <a:solidFill>
                            <a:schemeClr val="bg1"/>
                          </a:solidFill>
                          <a:latin typeface="Nexa Bold"/>
                        </a:rPr>
                        <a:t>6</a:t>
                      </a:r>
                      <a:endParaRPr lang="en-NL" sz="1400" b="1" dirty="0">
                        <a:solidFill>
                          <a:schemeClr val="bg1"/>
                        </a:solidFill>
                        <a:latin typeface="Nexa Bold"/>
                      </a:endParaRPr>
                    </a:p>
                  </a:txBody>
                  <a:tcPr>
                    <a:solidFill>
                      <a:srgbClr val="00B050">
                        <a:alpha val="60000"/>
                      </a:srgbClr>
                    </a:solidFill>
                  </a:tcPr>
                </a:tc>
                <a:tc>
                  <a:txBody>
                    <a:bodyPr/>
                    <a:lstStyle/>
                    <a:p>
                      <a:pPr algn="ctr" fontAlgn="b"/>
                      <a:r>
                        <a:rPr lang="en-NL" sz="2000" b="1" i="0" u="none" strike="noStrike" dirty="0">
                          <a:solidFill>
                            <a:schemeClr val="bg1"/>
                          </a:solidFill>
                          <a:effectLst/>
                          <a:latin typeface="Nexa Bold"/>
                        </a:rPr>
                        <a:t>5 </a:t>
                      </a:r>
                      <a:r>
                        <a:rPr lang="en-NL" sz="1600" b="1" i="0" u="none" strike="noStrike" dirty="0">
                          <a:solidFill>
                            <a:schemeClr val="bg1"/>
                          </a:solidFill>
                          <a:effectLst/>
                          <a:latin typeface="Nexa Bold"/>
                        </a:rPr>
                        <a:t>(0,21%)</a:t>
                      </a:r>
                    </a:p>
                  </a:txBody>
                  <a:tcPr marL="9525" marR="9525" marT="9525" marB="0" anchor="b">
                    <a:solidFill>
                      <a:srgbClr val="FFC000">
                        <a:alpha val="60000"/>
                      </a:srgbClr>
                    </a:solidFill>
                  </a:tcPr>
                </a:tc>
                <a:tc>
                  <a:txBody>
                    <a:bodyPr/>
                    <a:lstStyle/>
                    <a:p>
                      <a:pPr algn="ctr" fontAlgn="b"/>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(1,54%)</a:t>
                      </a:r>
                    </a:p>
                  </a:txBody>
                  <a:tcPr marL="9525" marR="9525" marT="9525" marB="0" anchor="b">
                    <a:solidFill>
                      <a:srgbClr val="FFFF00">
                        <a:alpha val="60000"/>
                      </a:srgbClr>
                    </a:solidFill>
                  </a:tcPr>
                </a:tc>
                <a:tc>
                  <a:txBody>
                    <a:bodyPr/>
                    <a:lstStyle/>
                    <a:p>
                      <a:pPr algn="ctr" fontAlgn="b"/>
                      <a:r>
                        <a:rPr lang="en-NL" sz="2000" b="1" i="0" u="none" strike="noStrike" dirty="0">
                          <a:solidFill>
                            <a:schemeClr val="bg1"/>
                          </a:solidFill>
                          <a:effectLst/>
                          <a:latin typeface="Nexa Bold"/>
                        </a:rPr>
                        <a:t>No </a:t>
                      </a:r>
                      <a:r>
                        <a:rPr lang="en-NL" sz="1600" b="1" i="0" u="none" strike="noStrike" dirty="0">
                          <a:solidFill>
                            <a:schemeClr val="bg1"/>
                          </a:solidFill>
                          <a:effectLst/>
                          <a:latin typeface="Nexa Bold"/>
                        </a:rPr>
                        <a:t>(15)</a:t>
                      </a:r>
                    </a:p>
                  </a:txBody>
                  <a:tcPr marL="9525" marR="9525" marT="9525" marB="0" anchor="b">
                    <a:solidFill>
                      <a:srgbClr val="00B050">
                        <a:alpha val="80000"/>
                      </a:srgbClr>
                    </a:solidFill>
                  </a:tcPr>
                </a:tc>
                <a:extLst>
                  <a:ext uri="{0D108BD9-81ED-4DB2-BD59-A6C34878D82A}">
                    <a16:rowId xmlns:a16="http://schemas.microsoft.com/office/drawing/2014/main" val="2087958713"/>
                  </a:ext>
                </a:extLst>
              </a:tr>
              <a:tr h="297986">
                <a:tc>
                  <a:txBody>
                    <a:bodyPr/>
                    <a:lstStyle/>
                    <a:p>
                      <a:r>
                        <a:rPr lang="en-NL" b="1" dirty="0">
                          <a:solidFill>
                            <a:schemeClr val="bg1"/>
                          </a:solidFill>
                          <a:latin typeface="Nexa Bold"/>
                        </a:rPr>
                        <a:t>West</a:t>
                      </a:r>
                    </a:p>
                  </a:txBody>
                  <a:tcPr/>
                </a:tc>
                <a:tc>
                  <a:txBody>
                    <a:bodyPr/>
                    <a:lstStyle/>
                    <a:p>
                      <a:pPr algn="ctr"/>
                      <a:r>
                        <a:rPr lang="en-NL" b="1" dirty="0">
                          <a:solidFill>
                            <a:schemeClr val="bg1"/>
                          </a:solidFill>
                          <a:latin typeface="Nexa Bold"/>
                        </a:rPr>
                        <a:t>4</a:t>
                      </a:r>
                      <a:endParaRPr lang="en-NL" sz="1400" b="1" dirty="0">
                        <a:solidFill>
                          <a:schemeClr val="bg1"/>
                        </a:solidFill>
                        <a:latin typeface="Nexa Bold"/>
                      </a:endParaRPr>
                    </a:p>
                  </a:txBody>
                  <a:tcPr>
                    <a:solidFill>
                      <a:srgbClr val="FFFF00">
                        <a:alpha val="6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(0,64%)</a:t>
                      </a:r>
                    </a:p>
                  </a:txBody>
                  <a:tcPr marL="9525" marR="9525" marT="9525" marB="0" anchor="b">
                    <a:solidFill>
                      <a:srgbClr val="FFFF00">
                        <a:alpha val="60000"/>
                      </a:srgbClr>
                    </a:solidFill>
                  </a:tcPr>
                </a:tc>
                <a:tc>
                  <a:txBody>
                    <a:bodyPr/>
                    <a:lstStyle/>
                    <a:p>
                      <a:pPr algn="ctr" fontAlgn="b"/>
                      <a:r>
                        <a:rPr lang="en-NL" sz="2000" b="1" i="0" u="none" strike="noStrike" dirty="0">
                          <a:solidFill>
                            <a:schemeClr val="bg1"/>
                          </a:solidFill>
                          <a:effectLst/>
                          <a:latin typeface="Nexa Bold"/>
                        </a:rPr>
                        <a:t>5 </a:t>
                      </a:r>
                      <a:r>
                        <a:rPr lang="en-NL" sz="1600" b="1" i="0" u="none" strike="noStrike" dirty="0">
                          <a:solidFill>
                            <a:schemeClr val="bg1"/>
                          </a:solidFill>
                          <a:effectLst/>
                          <a:latin typeface="Nexa Bold"/>
                        </a:rPr>
                        <a:t>(0,37%)</a:t>
                      </a:r>
                    </a:p>
                  </a:txBody>
                  <a:tcPr marL="9525" marR="9525" marT="9525" marB="0" anchor="b">
                    <a:solidFill>
                      <a:srgbClr val="FFC000">
                        <a:alpha val="60000"/>
                      </a:srgbClr>
                    </a:solidFill>
                  </a:tcPr>
                </a:tc>
                <a:tc>
                  <a:txBody>
                    <a:bodyPr/>
                    <a:lstStyle/>
                    <a:p>
                      <a:pPr algn="ctr" fontAlgn="b"/>
                      <a:r>
                        <a:rPr lang="en-NL" sz="2000" b="1" i="0" u="none" strike="noStrike" dirty="0">
                          <a:solidFill>
                            <a:schemeClr val="bg1"/>
                          </a:solidFill>
                          <a:effectLst/>
                          <a:latin typeface="Nexa Bold"/>
                        </a:rPr>
                        <a:t>No  </a:t>
                      </a:r>
                      <a:r>
                        <a:rPr lang="en-NL" sz="1600" b="1" i="0" u="none" strike="noStrike" dirty="0">
                          <a:solidFill>
                            <a:schemeClr val="bg1"/>
                          </a:solidFill>
                          <a:effectLst/>
                          <a:latin typeface="Nexa Bold"/>
                        </a:rPr>
                        <a:t>(13)</a:t>
                      </a:r>
                    </a:p>
                  </a:txBody>
                  <a:tcPr marL="9525" marR="9525" marT="9525" marB="0" anchor="b">
                    <a:solidFill>
                      <a:srgbClr val="00B050">
                        <a:alpha val="80000"/>
                      </a:srgbClr>
                    </a:solidFill>
                  </a:tcPr>
                </a:tc>
                <a:extLst>
                  <a:ext uri="{0D108BD9-81ED-4DB2-BD59-A6C34878D82A}">
                    <a16:rowId xmlns:a16="http://schemas.microsoft.com/office/drawing/2014/main" val="3752118022"/>
                  </a:ext>
                </a:extLst>
              </a:tr>
              <a:tr h="514332">
                <a:tc>
                  <a:txBody>
                    <a:bodyPr/>
                    <a:lstStyle/>
                    <a:p>
                      <a:r>
                        <a:rPr lang="en-NL" b="1" dirty="0">
                          <a:solidFill>
                            <a:schemeClr val="bg1"/>
                          </a:solidFill>
                          <a:latin typeface="Nexa Bold"/>
                        </a:rPr>
                        <a:t>Westpoort</a:t>
                      </a:r>
                    </a:p>
                  </a:txBody>
                  <a:tcPr/>
                </a:tc>
                <a:tc>
                  <a:txBody>
                    <a:bodyPr/>
                    <a:lstStyle/>
                    <a:p>
                      <a:pPr algn="ctr"/>
                      <a:r>
                        <a:rPr lang="en-NL" b="1" dirty="0">
                          <a:solidFill>
                            <a:schemeClr val="bg1"/>
                          </a:solidFill>
                          <a:latin typeface="Nexa Bold"/>
                        </a:rPr>
                        <a:t>1</a:t>
                      </a:r>
                      <a:endParaRPr lang="en-NL" sz="1400" b="1" dirty="0">
                        <a:solidFill>
                          <a:schemeClr val="bg1"/>
                        </a:solidFill>
                        <a:latin typeface="Nexa Bold"/>
                      </a:endParaRPr>
                    </a:p>
                  </a:txBody>
                  <a:tcPr>
                    <a:solidFill>
                      <a:srgbClr val="FF0000">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7 </a:t>
                      </a:r>
                      <a:r>
                        <a:rPr lang="en-NL" sz="1600" b="1" i="0" u="none" strike="noStrike" dirty="0">
                          <a:solidFill>
                            <a:schemeClr val="bg1"/>
                          </a:solidFill>
                          <a:effectLst/>
                          <a:latin typeface="Nexa Bold"/>
                        </a:rPr>
                        <a:t>(-10,52%)</a:t>
                      </a:r>
                    </a:p>
                  </a:txBody>
                  <a:tcPr marL="9525" marR="9525" marT="9525" marB="0" anchor="b">
                    <a:solidFill>
                      <a:srgbClr val="FF0000">
                        <a:alpha val="60000"/>
                      </a:srgbClr>
                    </a:solidFill>
                  </a:tcPr>
                </a:tc>
                <a:tc>
                  <a:txBody>
                    <a:bodyPr/>
                    <a:lstStyle/>
                    <a:p>
                      <a:pPr algn="ctr" fontAlgn="b"/>
                      <a:r>
                        <a:rPr lang="en-NL" sz="2000" b="1" i="0" u="none" strike="noStrike" dirty="0">
                          <a:solidFill>
                            <a:schemeClr val="bg1"/>
                          </a:solidFill>
                          <a:effectLst/>
                          <a:latin typeface="Nexa Bold"/>
                        </a:rPr>
                        <a:t>1 </a:t>
                      </a:r>
                      <a:r>
                        <a:rPr lang="en-NL" sz="1600" b="1" i="0" u="none" strike="noStrike" dirty="0">
                          <a:solidFill>
                            <a:schemeClr val="bg1"/>
                          </a:solidFill>
                          <a:effectLst/>
                          <a:latin typeface="Nexa Bold"/>
                        </a:rPr>
                        <a:t>(10,90%)</a:t>
                      </a:r>
                    </a:p>
                  </a:txBody>
                  <a:tcPr marL="9525" marR="9525" marT="9525" marB="0" anchor="b">
                    <a:solidFill>
                      <a:srgbClr val="00B050"/>
                    </a:solidFill>
                  </a:tcPr>
                </a:tc>
                <a:tc>
                  <a:txBody>
                    <a:bodyPr/>
                    <a:lstStyle/>
                    <a:p>
                      <a:pPr algn="ctr" fontAlgn="b"/>
                      <a:r>
                        <a:rPr lang="en-NL" sz="2000" b="1" i="0" u="none" strike="noStrike" dirty="0">
                          <a:solidFill>
                            <a:schemeClr val="bg1"/>
                          </a:solidFill>
                          <a:effectLst/>
                          <a:latin typeface="Nexa Bold"/>
                        </a:rPr>
                        <a:t>Unclear</a:t>
                      </a:r>
                      <a:r>
                        <a:rPr lang="en-NL" sz="1600" b="1" i="0" u="none" strike="noStrike" dirty="0">
                          <a:solidFill>
                            <a:schemeClr val="bg1"/>
                          </a:solidFill>
                          <a:effectLst/>
                          <a:latin typeface="Nexa Bold"/>
                        </a:rPr>
                        <a:t> (9)</a:t>
                      </a:r>
                    </a:p>
                  </a:txBody>
                  <a:tcPr marL="9525" marR="9525" marT="9525" marB="0" anchor="b">
                    <a:solidFill>
                      <a:srgbClr val="FFC000">
                        <a:alpha val="60000"/>
                      </a:srgbClr>
                    </a:solidFill>
                  </a:tcPr>
                </a:tc>
                <a:extLst>
                  <a:ext uri="{0D108BD9-81ED-4DB2-BD59-A6C34878D82A}">
                    <a16:rowId xmlns:a16="http://schemas.microsoft.com/office/drawing/2014/main" val="1835702666"/>
                  </a:ext>
                </a:extLst>
              </a:tr>
              <a:tr h="514332">
                <a:tc>
                  <a:txBody>
                    <a:bodyPr/>
                    <a:lstStyle/>
                    <a:p>
                      <a:r>
                        <a:rPr lang="en-NL" b="1" dirty="0">
                          <a:solidFill>
                            <a:schemeClr val="bg1"/>
                          </a:solidFill>
                          <a:latin typeface="Nexa Bold"/>
                        </a:rPr>
                        <a:t>Nieuw west</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tc>
                  <a:txBody>
                    <a:bodyPr/>
                    <a:lstStyle/>
                    <a:p>
                      <a:pPr algn="ctr" fontAlgn="b"/>
                      <a:r>
                        <a:rPr lang="en-NL" sz="2000" b="1" i="0" u="none" strike="noStrike" dirty="0">
                          <a:solidFill>
                            <a:schemeClr val="bg1"/>
                          </a:solidFill>
                          <a:effectLst/>
                          <a:latin typeface="Nexa Bold"/>
                        </a:rPr>
                        <a:t>2 </a:t>
                      </a:r>
                      <a:r>
                        <a:rPr lang="en-NL" sz="1600" b="1" i="0" u="none" strike="noStrike" dirty="0">
                          <a:solidFill>
                            <a:schemeClr val="bg1"/>
                          </a:solidFill>
                          <a:effectLst/>
                          <a:latin typeface="Nexa Bold"/>
                        </a:rPr>
                        <a:t>(1,75%)</a:t>
                      </a:r>
                    </a:p>
                  </a:txBody>
                  <a:tcPr marL="9525" marR="9525" marT="9525" marB="0" anchor="b">
                    <a:solidFill>
                      <a:srgbClr val="00B050">
                        <a:alpha val="60000"/>
                      </a:srgbClr>
                    </a:solidFill>
                  </a:tcPr>
                </a:tc>
                <a:tc>
                  <a:txBody>
                    <a:bodyPr/>
                    <a:lstStyle/>
                    <a:p>
                      <a:pPr algn="ctr" fontAlgn="b"/>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(1,11%)</a:t>
                      </a:r>
                    </a:p>
                  </a:txBody>
                  <a:tcPr marL="9525" marR="9525" marT="9525" marB="0" anchor="b">
                    <a:solidFill>
                      <a:srgbClr val="FFFF00">
                        <a:alpha val="60000"/>
                      </a:srgbClr>
                    </a:solidFill>
                  </a:tcPr>
                </a:tc>
                <a:tc>
                  <a:txBody>
                    <a:bodyPr/>
                    <a:lstStyle/>
                    <a:p>
                      <a:pPr algn="ctr" fontAlgn="b"/>
                      <a:r>
                        <a:rPr lang="en-NL" sz="2000" b="1" i="0" u="none" strike="noStrike" dirty="0">
                          <a:solidFill>
                            <a:schemeClr val="bg1"/>
                          </a:solidFill>
                          <a:effectLst/>
                          <a:latin typeface="Nexa Bold"/>
                        </a:rPr>
                        <a:t>Yes </a:t>
                      </a:r>
                      <a:r>
                        <a:rPr lang="en-NL" sz="1600" b="1" i="0" u="none" strike="noStrike" dirty="0">
                          <a:solidFill>
                            <a:schemeClr val="bg1"/>
                          </a:solidFill>
                          <a:effectLst/>
                          <a:latin typeface="Nexa Bold"/>
                        </a:rPr>
                        <a:t>(9)</a:t>
                      </a:r>
                    </a:p>
                  </a:txBody>
                  <a:tcPr marL="9525" marR="9525" marT="9525" marB="0" anchor="b">
                    <a:solidFill>
                      <a:srgbClr val="FF0000">
                        <a:alpha val="80000"/>
                      </a:srgbClr>
                    </a:solidFill>
                  </a:tcPr>
                </a:tc>
                <a:extLst>
                  <a:ext uri="{0D108BD9-81ED-4DB2-BD59-A6C34878D82A}">
                    <a16:rowId xmlns:a16="http://schemas.microsoft.com/office/drawing/2014/main" val="1871433419"/>
                  </a:ext>
                </a:extLst>
              </a:tr>
              <a:tr h="297986">
                <a:tc>
                  <a:txBody>
                    <a:bodyPr/>
                    <a:lstStyle/>
                    <a:p>
                      <a:r>
                        <a:rPr lang="en-NL" b="1" dirty="0">
                          <a:solidFill>
                            <a:schemeClr val="bg1"/>
                          </a:solidFill>
                          <a:latin typeface="Nexa Bold"/>
                        </a:rPr>
                        <a:t>Zuid</a:t>
                      </a:r>
                    </a:p>
                  </a:txBody>
                  <a:tcPr/>
                </a:tc>
                <a:tc>
                  <a:txBody>
                    <a:bodyPr/>
                    <a:lstStyle/>
                    <a:p>
                      <a:pPr algn="ctr"/>
                      <a:r>
                        <a:rPr lang="en-NL" b="1" dirty="0">
                          <a:solidFill>
                            <a:schemeClr val="bg1"/>
                          </a:solidFill>
                          <a:latin typeface="Nexa Bold"/>
                        </a:rPr>
                        <a:t>7</a:t>
                      </a:r>
                      <a:endParaRPr lang="en-NL" sz="1400" b="1" dirty="0">
                        <a:solidFill>
                          <a:schemeClr val="bg1"/>
                        </a:solidFill>
                        <a:latin typeface="Nexa Bold"/>
                      </a:endParaRPr>
                    </a:p>
                  </a:txBody>
                  <a:tcPr>
                    <a:solidFill>
                      <a:srgbClr val="00B050"/>
                    </a:solidFill>
                  </a:tcPr>
                </a:tc>
                <a:tc>
                  <a:txBody>
                    <a:bodyPr/>
                    <a:lstStyle/>
                    <a:p>
                      <a:pPr algn="ctr" fontAlgn="b"/>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(0,68%)</a:t>
                      </a:r>
                    </a:p>
                  </a:txBody>
                  <a:tcPr marL="9525" marR="9525" marT="9525" marB="0" anchor="b">
                    <a:solidFill>
                      <a:srgbClr val="FFFF00">
                        <a:alpha val="60000"/>
                      </a:srgbClr>
                    </a:solidFill>
                  </a:tcPr>
                </a:tc>
                <a:tc>
                  <a:txBody>
                    <a:bodyPr/>
                    <a:lstStyle/>
                    <a:p>
                      <a:pPr algn="ctr" fontAlgn="b"/>
                      <a:r>
                        <a:rPr lang="en-NL" sz="2000" b="1" i="0" u="none" strike="noStrike" dirty="0">
                          <a:solidFill>
                            <a:schemeClr val="bg1"/>
                          </a:solidFill>
                          <a:effectLst/>
                          <a:latin typeface="Nexa Bold"/>
                        </a:rPr>
                        <a:t>2 </a:t>
                      </a:r>
                      <a:r>
                        <a:rPr lang="en-NL" sz="1600" b="1" i="0" u="none" strike="noStrike" dirty="0">
                          <a:solidFill>
                            <a:schemeClr val="bg1"/>
                          </a:solidFill>
                          <a:effectLst/>
                          <a:latin typeface="Nexa Bold"/>
                        </a:rPr>
                        <a:t>(3,20%)</a:t>
                      </a:r>
                    </a:p>
                  </a:txBody>
                  <a:tcPr marL="9525" marR="9525" marT="9525" marB="0" anchor="b">
                    <a:solidFill>
                      <a:srgbClr val="00B050">
                        <a:alpha val="60000"/>
                      </a:srgbClr>
                    </a:solidFill>
                  </a:tcPr>
                </a:tc>
                <a:tc>
                  <a:txBody>
                    <a:bodyPr/>
                    <a:lstStyle/>
                    <a:p>
                      <a:pPr algn="ctr" fontAlgn="b"/>
                      <a:r>
                        <a:rPr lang="en-NL" sz="2000" b="1" i="0" u="none" strike="noStrike" dirty="0">
                          <a:solidFill>
                            <a:schemeClr val="bg1"/>
                          </a:solidFill>
                          <a:effectLst/>
                          <a:latin typeface="Nexa Bold"/>
                        </a:rPr>
                        <a:t>No</a:t>
                      </a:r>
                      <a:r>
                        <a:rPr lang="en-NL" sz="1600" b="1" i="0" u="none" strike="noStrike" dirty="0">
                          <a:solidFill>
                            <a:schemeClr val="bg1"/>
                          </a:solidFill>
                          <a:effectLst/>
                          <a:latin typeface="Nexa Bold"/>
                        </a:rPr>
                        <a:t> (13)</a:t>
                      </a:r>
                    </a:p>
                  </a:txBody>
                  <a:tcPr marL="9525" marR="9525" marT="9525" marB="0" anchor="b">
                    <a:solidFill>
                      <a:srgbClr val="00B050">
                        <a:alpha val="80000"/>
                      </a:srgbClr>
                    </a:solidFill>
                  </a:tcPr>
                </a:tc>
                <a:extLst>
                  <a:ext uri="{0D108BD9-81ED-4DB2-BD59-A6C34878D82A}">
                    <a16:rowId xmlns:a16="http://schemas.microsoft.com/office/drawing/2014/main" val="2827551944"/>
                  </a:ext>
                </a:extLst>
              </a:tr>
              <a:tr h="297986">
                <a:tc>
                  <a:txBody>
                    <a:bodyPr/>
                    <a:lstStyle/>
                    <a:p>
                      <a:r>
                        <a:rPr lang="en-NL" b="1" dirty="0">
                          <a:solidFill>
                            <a:schemeClr val="bg1"/>
                          </a:solidFill>
                          <a:latin typeface="Nexa Bold"/>
                        </a:rPr>
                        <a:t>Oost</a:t>
                      </a:r>
                    </a:p>
                  </a:txBody>
                  <a:tcPr/>
                </a:tc>
                <a:tc>
                  <a:txBody>
                    <a:bodyPr/>
                    <a:lstStyle/>
                    <a:p>
                      <a:pPr algn="ctr"/>
                      <a:r>
                        <a:rPr lang="en-NL" b="1" dirty="0">
                          <a:solidFill>
                            <a:schemeClr val="bg1"/>
                          </a:solidFill>
                          <a:latin typeface="Nexa Bold"/>
                        </a:rPr>
                        <a:t>4</a:t>
                      </a:r>
                      <a:endParaRPr lang="en-NL" sz="1400" b="1" dirty="0">
                        <a:solidFill>
                          <a:schemeClr val="bg1"/>
                        </a:solidFill>
                        <a:latin typeface="Nexa Bold"/>
                      </a:endParaRPr>
                    </a:p>
                  </a:txBody>
                  <a:tcPr>
                    <a:solidFill>
                      <a:srgbClr val="FFFF00">
                        <a:alpha val="60000"/>
                      </a:srgbClr>
                    </a:solidFill>
                  </a:tcPr>
                </a:tc>
                <a:tc>
                  <a:txBody>
                    <a:bodyPr/>
                    <a:lstStyle/>
                    <a:p>
                      <a:pPr algn="ctr" fontAlgn="b"/>
                      <a:r>
                        <a:rPr lang="en-NL" sz="2000" b="1" i="0" u="none" strike="noStrike" dirty="0">
                          <a:solidFill>
                            <a:schemeClr val="bg1"/>
                          </a:solidFill>
                          <a:effectLst/>
                          <a:latin typeface="Nexa Bold"/>
                        </a:rPr>
                        <a:t>1 </a:t>
                      </a:r>
                      <a:r>
                        <a:rPr lang="en-NL" sz="1600" b="1" i="0" u="none" strike="noStrike" dirty="0">
                          <a:solidFill>
                            <a:schemeClr val="bg1"/>
                          </a:solidFill>
                          <a:effectLst/>
                          <a:latin typeface="Nexa Bold"/>
                        </a:rPr>
                        <a:t>(2,00%)</a:t>
                      </a:r>
                    </a:p>
                  </a:txBody>
                  <a:tcPr marL="9525" marR="9525" marT="9525" marB="0" anchor="b">
                    <a:solidFill>
                      <a:srgbClr val="00B050"/>
                    </a:solidFill>
                  </a:tcPr>
                </a:tc>
                <a:tc>
                  <a:txBody>
                    <a:bodyPr/>
                    <a:lstStyle/>
                    <a:p>
                      <a:pPr algn="ctr" fontAlgn="b"/>
                      <a:r>
                        <a:rPr lang="en-NL" sz="2000" b="1" i="0" u="none" strike="noStrike" dirty="0">
                          <a:solidFill>
                            <a:schemeClr val="bg1"/>
                          </a:solidFill>
                          <a:effectLst/>
                          <a:latin typeface="Nexa Bold"/>
                        </a:rPr>
                        <a:t>7 </a:t>
                      </a:r>
                      <a:r>
                        <a:rPr lang="en-NL" sz="1600" b="1" i="0" u="none" strike="noStrike" dirty="0">
                          <a:solidFill>
                            <a:schemeClr val="bg1"/>
                          </a:solidFill>
                          <a:effectLst/>
                          <a:latin typeface="Nexa Bold"/>
                        </a:rPr>
                        <a:t>(-0,73%)</a:t>
                      </a:r>
                    </a:p>
                  </a:txBody>
                  <a:tcPr marL="9525" marR="9525" marT="9525" marB="0" anchor="b">
                    <a:solidFill>
                      <a:srgbClr val="FF0000">
                        <a:alpha val="60000"/>
                      </a:srgbClr>
                    </a:solidFill>
                  </a:tcPr>
                </a:tc>
                <a:tc>
                  <a:txBody>
                    <a:bodyPr/>
                    <a:lstStyle/>
                    <a:p>
                      <a:pPr algn="ctr" fontAlgn="b"/>
                      <a:r>
                        <a:rPr lang="en-NL" sz="2000" b="1" i="0" u="none" strike="noStrike" dirty="0">
                          <a:solidFill>
                            <a:schemeClr val="bg1"/>
                          </a:solidFill>
                          <a:effectLst/>
                          <a:latin typeface="Nexa Bold"/>
                        </a:rPr>
                        <a:t>No </a:t>
                      </a:r>
                      <a:r>
                        <a:rPr lang="en-NL" sz="1600" b="1" i="0" u="none" strike="noStrike" dirty="0">
                          <a:solidFill>
                            <a:schemeClr val="bg1"/>
                          </a:solidFill>
                          <a:effectLst/>
                          <a:latin typeface="Nexa Bold"/>
                        </a:rPr>
                        <a:t>(12)</a:t>
                      </a:r>
                    </a:p>
                  </a:txBody>
                  <a:tcPr marL="9525" marR="9525" marT="9525" marB="0" anchor="b">
                    <a:solidFill>
                      <a:srgbClr val="00B050">
                        <a:alpha val="80000"/>
                      </a:srgbClr>
                    </a:solidFill>
                  </a:tcPr>
                </a:tc>
                <a:extLst>
                  <a:ext uri="{0D108BD9-81ED-4DB2-BD59-A6C34878D82A}">
                    <a16:rowId xmlns:a16="http://schemas.microsoft.com/office/drawing/2014/main" val="3528383165"/>
                  </a:ext>
                </a:extLst>
              </a:tr>
              <a:tr h="514332">
                <a:tc>
                  <a:txBody>
                    <a:bodyPr/>
                    <a:lstStyle/>
                    <a:p>
                      <a:r>
                        <a:rPr lang="en-NL" b="1" dirty="0">
                          <a:solidFill>
                            <a:schemeClr val="bg1"/>
                          </a:solidFill>
                          <a:latin typeface="Nexa Bold"/>
                        </a:rPr>
                        <a:t>Zuidoost</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3 </a:t>
                      </a:r>
                      <a:r>
                        <a:rPr lang="en-NL" sz="1600" b="1" i="0" u="none" strike="noStrike" dirty="0">
                          <a:solidFill>
                            <a:schemeClr val="bg1"/>
                          </a:solidFill>
                          <a:effectLst/>
                          <a:latin typeface="Nexa Bold"/>
                        </a:rPr>
                        <a:t>(1,22%)</a:t>
                      </a:r>
                    </a:p>
                  </a:txBody>
                  <a:tcPr marL="9525" marR="9525" marT="9525" marB="0" anchor="b">
                    <a:solidFill>
                      <a:srgbClr val="92D050">
                        <a:alpha val="60000"/>
                      </a:srgbClr>
                    </a:solidFill>
                  </a:tcPr>
                </a:tc>
                <a:tc>
                  <a:txBody>
                    <a:bodyPr/>
                    <a:lstStyle/>
                    <a:p>
                      <a:pPr algn="ctr" fontAlgn="b"/>
                      <a:r>
                        <a:rPr lang="en-NL" sz="2000" b="1" i="0" u="none" strike="noStrike" dirty="0">
                          <a:solidFill>
                            <a:schemeClr val="bg1"/>
                          </a:solidFill>
                          <a:effectLst/>
                          <a:latin typeface="Nexa Bold"/>
                        </a:rPr>
                        <a:t>2 </a:t>
                      </a:r>
                      <a:r>
                        <a:rPr lang="en-NL" sz="1600" b="1" i="0" u="none" strike="noStrike" dirty="0">
                          <a:solidFill>
                            <a:schemeClr val="bg1"/>
                          </a:solidFill>
                          <a:effectLst/>
                          <a:latin typeface="Nexa Bold"/>
                        </a:rPr>
                        <a:t>(3,16%)</a:t>
                      </a:r>
                    </a:p>
                  </a:txBody>
                  <a:tcPr marL="9525" marR="9525" marT="9525" marB="0" anchor="b">
                    <a:solidFill>
                      <a:srgbClr val="00B050">
                        <a:alpha val="6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Yes </a:t>
                      </a:r>
                      <a:r>
                        <a:rPr lang="en-NL" sz="1600" b="1" i="0" u="none" strike="noStrike" dirty="0">
                          <a:solidFill>
                            <a:schemeClr val="bg1"/>
                          </a:solidFill>
                          <a:effectLst/>
                          <a:latin typeface="Nexa Bold"/>
                        </a:rPr>
                        <a:t>(8)</a:t>
                      </a:r>
                    </a:p>
                  </a:txBody>
                  <a:tcPr marL="9525" marR="9525" marT="9525" marB="0" anchor="b">
                    <a:solidFill>
                      <a:srgbClr val="FF0000">
                        <a:alpha val="80000"/>
                      </a:srgbClr>
                    </a:solidFill>
                  </a:tcPr>
                </a:tc>
                <a:extLst>
                  <a:ext uri="{0D108BD9-81ED-4DB2-BD59-A6C34878D82A}">
                    <a16:rowId xmlns:a16="http://schemas.microsoft.com/office/drawing/2014/main" val="887675024"/>
                  </a:ext>
                </a:extLst>
              </a:tr>
              <a:tr h="613199">
                <a:tc>
                  <a:txBody>
                    <a:bodyPr/>
                    <a:lstStyle/>
                    <a:p>
                      <a:r>
                        <a:rPr lang="en-NL" b="1" dirty="0">
                          <a:solidFill>
                            <a:schemeClr val="bg1"/>
                          </a:solidFill>
                          <a:latin typeface="Nexa Bold"/>
                        </a:rPr>
                        <a:t>Noord</a:t>
                      </a:r>
                    </a:p>
                  </a:txBody>
                  <a:tcPr/>
                </a:tc>
                <a:tc>
                  <a:txBody>
                    <a:bodyPr/>
                    <a:lstStyle/>
                    <a:p>
                      <a:pPr algn="ctr"/>
                      <a:r>
                        <a:rPr lang="en-NL" b="1" dirty="0">
                          <a:solidFill>
                            <a:schemeClr val="bg1"/>
                          </a:solidFill>
                          <a:latin typeface="Nexa Bold"/>
                        </a:rPr>
                        <a:t>3</a:t>
                      </a:r>
                      <a:endParaRPr lang="en-NL" sz="1400" b="1" dirty="0">
                        <a:solidFill>
                          <a:schemeClr val="bg1"/>
                        </a:solidFill>
                        <a:latin typeface="Nexa Bold"/>
                      </a:endParaRPr>
                    </a:p>
                  </a:txBody>
                  <a:tcPr>
                    <a:solidFill>
                      <a:srgbClr val="FFC000">
                        <a:alpha val="6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2 </a:t>
                      </a:r>
                      <a:r>
                        <a:rPr lang="en-NL" sz="1600" b="1" i="0" u="none" strike="noStrike" dirty="0">
                          <a:solidFill>
                            <a:schemeClr val="bg1"/>
                          </a:solidFill>
                          <a:effectLst/>
                          <a:latin typeface="Nexa Bold"/>
                        </a:rPr>
                        <a:t>(1,68%)</a:t>
                      </a:r>
                    </a:p>
                  </a:txBody>
                  <a:tcPr marL="9525" marR="9525" marT="9525" marB="0" anchor="b">
                    <a:solidFill>
                      <a:srgbClr val="00B050">
                        <a:alpha val="60000"/>
                      </a:srgbClr>
                    </a:solidFill>
                  </a:tcPr>
                </a:tc>
                <a:tc>
                  <a:txBody>
                    <a:bodyPr/>
                    <a:lstStyle/>
                    <a:p>
                      <a:pPr algn="ctr" fontAlgn="b"/>
                      <a:r>
                        <a:rPr lang="en-NL" sz="2000" b="1" i="0" u="none" strike="noStrike" dirty="0">
                          <a:solidFill>
                            <a:schemeClr val="bg1"/>
                          </a:solidFill>
                          <a:effectLst/>
                          <a:latin typeface="Nexa Bold"/>
                        </a:rPr>
                        <a:t>4 </a:t>
                      </a:r>
                      <a:r>
                        <a:rPr lang="en-NL" sz="1600" b="1" i="0" u="none" strike="noStrike" dirty="0">
                          <a:solidFill>
                            <a:schemeClr val="bg1"/>
                          </a:solidFill>
                          <a:effectLst/>
                          <a:latin typeface="Nexa Bold"/>
                        </a:rPr>
                        <a:t>(1,96%)</a:t>
                      </a:r>
                    </a:p>
                  </a:txBody>
                  <a:tcPr marL="9525" marR="9525" marT="9525" marB="0" anchor="b">
                    <a:solidFill>
                      <a:srgbClr val="FFFF00">
                        <a:alpha val="6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NL" sz="2000" b="1" i="0" u="none" strike="noStrike" dirty="0">
                          <a:solidFill>
                            <a:schemeClr val="bg1"/>
                          </a:solidFill>
                          <a:effectLst/>
                          <a:latin typeface="Nexa Bold"/>
                        </a:rPr>
                        <a:t>Yes </a:t>
                      </a:r>
                      <a:r>
                        <a:rPr lang="en-NL" sz="1600" b="1" i="0" u="none" strike="noStrike" dirty="0">
                          <a:solidFill>
                            <a:schemeClr val="bg1"/>
                          </a:solidFill>
                          <a:effectLst/>
                          <a:latin typeface="Nexa Bold"/>
                        </a:rPr>
                        <a:t>(9)</a:t>
                      </a:r>
                    </a:p>
                  </a:txBody>
                  <a:tcPr marL="9525" marR="9525" marT="9525" marB="0" anchor="b">
                    <a:solidFill>
                      <a:srgbClr val="FF0000">
                        <a:alpha val="80000"/>
                      </a:srgbClr>
                    </a:solidFill>
                  </a:tcPr>
                </a:tc>
                <a:extLst>
                  <a:ext uri="{0D108BD9-81ED-4DB2-BD59-A6C34878D82A}">
                    <a16:rowId xmlns:a16="http://schemas.microsoft.com/office/drawing/2014/main" val="1202157671"/>
                  </a:ext>
                </a:extLst>
              </a:tr>
            </a:tbl>
          </a:graphicData>
        </a:graphic>
      </p:graphicFrame>
    </p:spTree>
    <p:extLst>
      <p:ext uri="{BB962C8B-B14F-4D97-AF65-F5344CB8AC3E}">
        <p14:creationId xmlns:p14="http://schemas.microsoft.com/office/powerpoint/2010/main" val="162390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Graphs on a display with reflection of office">
            <a:extLst>
              <a:ext uri="{FF2B5EF4-FFF2-40B4-BE49-F238E27FC236}">
                <a16:creationId xmlns:a16="http://schemas.microsoft.com/office/drawing/2014/main" id="{3B561F3D-0FD1-4872-806D-1029E8BFBF2E}"/>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1980" cy="6858000"/>
          </a:xfrm>
          <a:prstGeom prst="rect">
            <a:avLst/>
          </a:prstGeom>
        </p:spPr>
      </p:pic>
      <p:sp>
        <p:nvSpPr>
          <p:cNvPr id="6" name="Rectangle 5">
            <a:extLst>
              <a:ext uri="{FF2B5EF4-FFF2-40B4-BE49-F238E27FC236}">
                <a16:creationId xmlns:a16="http://schemas.microsoft.com/office/drawing/2014/main" id="{71039FF9-CB5D-4EA1-946B-5FC705A5C31D}"/>
              </a:ext>
            </a:extLst>
          </p:cNvPr>
          <p:cNvSpPr/>
          <p:nvPr/>
        </p:nvSpPr>
        <p:spPr>
          <a:xfrm>
            <a:off x="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grpSp>
        <p:nvGrpSpPr>
          <p:cNvPr id="3" name="Group 2">
            <a:extLst>
              <a:ext uri="{FF2B5EF4-FFF2-40B4-BE49-F238E27FC236}">
                <a16:creationId xmlns:a16="http://schemas.microsoft.com/office/drawing/2014/main" id="{BF85D2D4-EE3A-4599-9688-C559860C0EED}"/>
              </a:ext>
            </a:extLst>
          </p:cNvPr>
          <p:cNvGrpSpPr/>
          <p:nvPr/>
        </p:nvGrpSpPr>
        <p:grpSpPr>
          <a:xfrm>
            <a:off x="472411" y="3500514"/>
            <a:ext cx="11247178" cy="928392"/>
            <a:chOff x="472411" y="3500514"/>
            <a:chExt cx="11247178" cy="928392"/>
          </a:xfrm>
        </p:grpSpPr>
        <p:sp>
          <p:nvSpPr>
            <p:cNvPr id="21" name="Vijfhoek 50">
              <a:extLst>
                <a:ext uri="{FF2B5EF4-FFF2-40B4-BE49-F238E27FC236}">
                  <a16:creationId xmlns:a16="http://schemas.microsoft.com/office/drawing/2014/main" id="{F5481FD2-E272-4F84-B2D5-42416016A255}"/>
                </a:ext>
              </a:extLst>
            </p:cNvPr>
            <p:cNvSpPr/>
            <p:nvPr/>
          </p:nvSpPr>
          <p:spPr>
            <a:xfrm>
              <a:off x="472411" y="3500514"/>
              <a:ext cx="11247178"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22" name="Rectangle 21">
              <a:extLst>
                <a:ext uri="{FF2B5EF4-FFF2-40B4-BE49-F238E27FC236}">
                  <a16:creationId xmlns:a16="http://schemas.microsoft.com/office/drawing/2014/main" id="{6ED5B581-D2E4-40BE-A1D7-51516D1AC7B5}"/>
                </a:ext>
              </a:extLst>
            </p:cNvPr>
            <p:cNvSpPr/>
            <p:nvPr/>
          </p:nvSpPr>
          <p:spPr>
            <a:xfrm>
              <a:off x="631509" y="3712267"/>
              <a:ext cx="2618083" cy="523220"/>
            </a:xfrm>
            <a:prstGeom prst="rect">
              <a:avLst/>
            </a:prstGeom>
          </p:spPr>
          <p:txBody>
            <a:bodyPr wrap="square">
              <a:spAutoFit/>
            </a:bodyPr>
            <a:lstStyle/>
            <a:p>
              <a:pPr fontAlgn="t"/>
              <a:r>
                <a:rPr lang="nl-NL" sz="2800" b="1" dirty="0">
                  <a:solidFill>
                    <a:schemeClr val="bg1"/>
                  </a:solidFill>
                  <a:latin typeface="Nexa" charset="0"/>
                  <a:ea typeface="Nexa" charset="0"/>
                  <a:cs typeface="Nexa" charset="0"/>
                </a:rPr>
                <a:t>Focus Areas</a:t>
              </a:r>
            </a:p>
          </p:txBody>
        </p:sp>
        <p:sp>
          <p:nvSpPr>
            <p:cNvPr id="23" name="Rounded Rectangle 76">
              <a:extLst>
                <a:ext uri="{FF2B5EF4-FFF2-40B4-BE49-F238E27FC236}">
                  <a16:creationId xmlns:a16="http://schemas.microsoft.com/office/drawing/2014/main" id="{5645AAA5-83EB-4D81-8E22-0229A22626AF}"/>
                </a:ext>
              </a:extLst>
            </p:cNvPr>
            <p:cNvSpPr/>
            <p:nvPr/>
          </p:nvSpPr>
          <p:spPr>
            <a:xfrm>
              <a:off x="6313795" y="3500514"/>
              <a:ext cx="1351974" cy="895695"/>
            </a:xfrm>
            <a:prstGeom prst="roundRect">
              <a:avLst>
                <a:gd name="adj" fmla="val 50000"/>
              </a:avLst>
            </a:prstGeom>
            <a:solidFill>
              <a:srgbClr val="F8C04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Nexa Bold" panose="02000000000000000000" pitchFamily="2" charset="77"/>
                </a:rPr>
                <a:t>Zuidoost</a:t>
              </a:r>
              <a:endParaRPr lang="en-US" dirty="0">
                <a:latin typeface="Nexa Bold" panose="02000000000000000000" pitchFamily="2" charset="77"/>
              </a:endParaRPr>
            </a:p>
          </p:txBody>
        </p:sp>
        <p:sp>
          <p:nvSpPr>
            <p:cNvPr id="24" name="Rounded Rectangle 76">
              <a:extLst>
                <a:ext uri="{FF2B5EF4-FFF2-40B4-BE49-F238E27FC236}">
                  <a16:creationId xmlns:a16="http://schemas.microsoft.com/office/drawing/2014/main" id="{9BCD7875-62E0-4A30-AFEC-D5B40A70A025}"/>
                </a:ext>
              </a:extLst>
            </p:cNvPr>
            <p:cNvSpPr/>
            <p:nvPr/>
          </p:nvSpPr>
          <p:spPr>
            <a:xfrm>
              <a:off x="3983443" y="3533211"/>
              <a:ext cx="1320802" cy="895695"/>
            </a:xfrm>
            <a:prstGeom prst="roundRect">
              <a:avLst>
                <a:gd name="adj" fmla="val 50000"/>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Noord</a:t>
              </a:r>
            </a:p>
          </p:txBody>
        </p:sp>
        <p:sp>
          <p:nvSpPr>
            <p:cNvPr id="25" name="Rounded Rectangle 31">
              <a:extLst>
                <a:ext uri="{FF2B5EF4-FFF2-40B4-BE49-F238E27FC236}">
                  <a16:creationId xmlns:a16="http://schemas.microsoft.com/office/drawing/2014/main" id="{3F4B0926-6C35-41A4-B96C-C08DC5DAB58D}"/>
                </a:ext>
              </a:extLst>
            </p:cNvPr>
            <p:cNvSpPr/>
            <p:nvPr/>
          </p:nvSpPr>
          <p:spPr>
            <a:xfrm>
              <a:off x="8815277" y="3526855"/>
              <a:ext cx="1351974" cy="895695"/>
            </a:xfrm>
            <a:prstGeom prst="roundRect">
              <a:avLst>
                <a:gd name="adj" fmla="val 50000"/>
              </a:avLst>
            </a:prstGeom>
            <a:solidFill>
              <a:srgbClr val="53B4A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ym typeface="Symbol" pitchFamily="2" charset="2"/>
                </a:rPr>
                <a:t>Nieuw West</a:t>
              </a:r>
              <a:endParaRPr lang="en-US" dirty="0"/>
            </a:p>
          </p:txBody>
        </p:sp>
      </p:grpSp>
      <p:grpSp>
        <p:nvGrpSpPr>
          <p:cNvPr id="2" name="Group 1">
            <a:extLst>
              <a:ext uri="{FF2B5EF4-FFF2-40B4-BE49-F238E27FC236}">
                <a16:creationId xmlns:a16="http://schemas.microsoft.com/office/drawing/2014/main" id="{80490D29-5B5B-4234-9FA7-E73C73CD89BB}"/>
              </a:ext>
            </a:extLst>
          </p:cNvPr>
          <p:cNvGrpSpPr/>
          <p:nvPr/>
        </p:nvGrpSpPr>
        <p:grpSpPr>
          <a:xfrm>
            <a:off x="472411" y="1492643"/>
            <a:ext cx="11247178" cy="979424"/>
            <a:chOff x="472411" y="1492643"/>
            <a:chExt cx="11247178" cy="979424"/>
          </a:xfrm>
        </p:grpSpPr>
        <p:sp>
          <p:nvSpPr>
            <p:cNvPr id="16" name="Vijfhoek 50">
              <a:extLst>
                <a:ext uri="{FF2B5EF4-FFF2-40B4-BE49-F238E27FC236}">
                  <a16:creationId xmlns:a16="http://schemas.microsoft.com/office/drawing/2014/main" id="{64B37910-63D9-4517-AC26-AAB27C1C6D3A}"/>
                </a:ext>
              </a:extLst>
            </p:cNvPr>
            <p:cNvSpPr/>
            <p:nvPr/>
          </p:nvSpPr>
          <p:spPr>
            <a:xfrm>
              <a:off x="472411" y="1518159"/>
              <a:ext cx="11247178"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17" name="Rectangle 16">
              <a:extLst>
                <a:ext uri="{FF2B5EF4-FFF2-40B4-BE49-F238E27FC236}">
                  <a16:creationId xmlns:a16="http://schemas.microsoft.com/office/drawing/2014/main" id="{3ACEF1A2-8FAC-4F98-B894-1A17B5837E07}"/>
                </a:ext>
              </a:extLst>
            </p:cNvPr>
            <p:cNvSpPr/>
            <p:nvPr/>
          </p:nvSpPr>
          <p:spPr>
            <a:xfrm>
              <a:off x="809146" y="1793039"/>
              <a:ext cx="2042977" cy="646331"/>
            </a:xfrm>
            <a:prstGeom prst="rect">
              <a:avLst/>
            </a:prstGeom>
          </p:spPr>
          <p:txBody>
            <a:bodyPr wrap="square">
              <a:spAutoFit/>
            </a:bodyPr>
            <a:lstStyle/>
            <a:p>
              <a:pPr fontAlgn="t"/>
              <a:r>
                <a:rPr lang="nl-NL" sz="2800" b="1" dirty="0">
                  <a:solidFill>
                    <a:schemeClr val="bg1"/>
                  </a:solidFill>
                  <a:latin typeface="Nexa" charset="0"/>
                  <a:ea typeface="Nexa" charset="0"/>
                  <a:cs typeface="Nexa" charset="0"/>
                </a:rPr>
                <a:t>Top</a:t>
              </a:r>
              <a:r>
                <a:rPr lang="nl-NL" sz="3600" b="1" dirty="0">
                  <a:solidFill>
                    <a:schemeClr val="bg1"/>
                  </a:solidFill>
                  <a:latin typeface="Nexa" charset="0"/>
                  <a:ea typeface="Nexa" charset="0"/>
                  <a:cs typeface="Nexa" charset="0"/>
                </a:rPr>
                <a:t>  </a:t>
              </a:r>
            </a:p>
          </p:txBody>
        </p:sp>
        <p:sp>
          <p:nvSpPr>
            <p:cNvPr id="18" name="Rounded Rectangle 76">
              <a:extLst>
                <a:ext uri="{FF2B5EF4-FFF2-40B4-BE49-F238E27FC236}">
                  <a16:creationId xmlns:a16="http://schemas.microsoft.com/office/drawing/2014/main" id="{DD3A7B81-85CB-4BB2-8407-1AB012E20FF0}"/>
                </a:ext>
              </a:extLst>
            </p:cNvPr>
            <p:cNvSpPr/>
            <p:nvPr/>
          </p:nvSpPr>
          <p:spPr>
            <a:xfrm>
              <a:off x="5273097" y="1576372"/>
              <a:ext cx="1351974" cy="895695"/>
            </a:xfrm>
            <a:prstGeom prst="roundRect">
              <a:avLst>
                <a:gd name="adj" fmla="val 50000"/>
              </a:avLst>
            </a:prstGeom>
            <a:solidFill>
              <a:srgbClr val="F8C04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West</a:t>
              </a:r>
            </a:p>
          </p:txBody>
        </p:sp>
        <p:sp>
          <p:nvSpPr>
            <p:cNvPr id="19" name="Rounded Rectangle 76">
              <a:extLst>
                <a:ext uri="{FF2B5EF4-FFF2-40B4-BE49-F238E27FC236}">
                  <a16:creationId xmlns:a16="http://schemas.microsoft.com/office/drawing/2014/main" id="{80F69CDD-D1E3-41A1-9366-1D8CDD48997E}"/>
                </a:ext>
              </a:extLst>
            </p:cNvPr>
            <p:cNvSpPr/>
            <p:nvPr/>
          </p:nvSpPr>
          <p:spPr>
            <a:xfrm>
              <a:off x="3408689" y="1543675"/>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Centrum</a:t>
              </a:r>
            </a:p>
          </p:txBody>
        </p:sp>
        <p:sp>
          <p:nvSpPr>
            <p:cNvPr id="20" name="Rounded Rectangle 31">
              <a:extLst>
                <a:ext uri="{FF2B5EF4-FFF2-40B4-BE49-F238E27FC236}">
                  <a16:creationId xmlns:a16="http://schemas.microsoft.com/office/drawing/2014/main" id="{89240E87-8512-4780-B526-2E1F0E0C5D0C}"/>
                </a:ext>
              </a:extLst>
            </p:cNvPr>
            <p:cNvSpPr/>
            <p:nvPr/>
          </p:nvSpPr>
          <p:spPr>
            <a:xfrm>
              <a:off x="7384339" y="1492643"/>
              <a:ext cx="1351974" cy="895695"/>
            </a:xfrm>
            <a:prstGeom prst="roundRect">
              <a:avLst>
                <a:gd name="adj" fmla="val 50000"/>
              </a:avLst>
            </a:prstGeom>
            <a:solidFill>
              <a:srgbClr val="53B4A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Zuid</a:t>
              </a:r>
            </a:p>
          </p:txBody>
        </p:sp>
        <p:sp>
          <p:nvSpPr>
            <p:cNvPr id="14" name="Rounded Rectangle 31">
              <a:extLst>
                <a:ext uri="{FF2B5EF4-FFF2-40B4-BE49-F238E27FC236}">
                  <a16:creationId xmlns:a16="http://schemas.microsoft.com/office/drawing/2014/main" id="{365F54EB-310B-4420-975E-1CEC72FD5A4D}"/>
                </a:ext>
              </a:extLst>
            </p:cNvPr>
            <p:cNvSpPr/>
            <p:nvPr/>
          </p:nvSpPr>
          <p:spPr>
            <a:xfrm>
              <a:off x="9326601" y="1511803"/>
              <a:ext cx="1351974" cy="895695"/>
            </a:xfrm>
            <a:prstGeom prst="roundRect">
              <a:avLst>
                <a:gd name="adj" fmla="val 50000"/>
              </a:avLst>
            </a:prstGeom>
            <a:solidFill>
              <a:schemeClr val="accent2">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Oost</a:t>
              </a:r>
            </a:p>
          </p:txBody>
        </p:sp>
      </p:grpSp>
    </p:spTree>
    <p:extLst>
      <p:ext uri="{BB962C8B-B14F-4D97-AF65-F5344CB8AC3E}">
        <p14:creationId xmlns:p14="http://schemas.microsoft.com/office/powerpoint/2010/main" val="22323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04;p25" descr="White cloud in front of dark blue star-filled sky">
            <a:extLst>
              <a:ext uri="{FF2B5EF4-FFF2-40B4-BE49-F238E27FC236}">
                <a16:creationId xmlns:a16="http://schemas.microsoft.com/office/drawing/2014/main" id="{347AB8C3-0783-4ECF-B1AC-41FEDDE214DC}"/>
              </a:ext>
            </a:extLst>
          </p:cNvPr>
          <p:cNvPicPr preferRelativeResize="0"/>
          <p:nvPr/>
        </p:nvPicPr>
        <p:blipFill rotWithShape="1">
          <a:blip r:embed="rId2">
            <a:alphaModFix amt="70000"/>
          </a:blip>
          <a:srcRect t="15730"/>
          <a:stretch/>
        </p:blipFill>
        <p:spPr>
          <a:xfrm>
            <a:off x="20" y="10"/>
            <a:ext cx="12191980" cy="6857990"/>
          </a:xfrm>
          <a:prstGeom prst="rect">
            <a:avLst/>
          </a:prstGeom>
          <a:noFill/>
        </p:spPr>
      </p:pic>
      <p:sp>
        <p:nvSpPr>
          <p:cNvPr id="6" name="Rectangle 5">
            <a:extLst>
              <a:ext uri="{FF2B5EF4-FFF2-40B4-BE49-F238E27FC236}">
                <a16:creationId xmlns:a16="http://schemas.microsoft.com/office/drawing/2014/main" id="{84505BE5-9CB3-470F-ACD2-7E01664616DD}"/>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
        <p:nvSpPr>
          <p:cNvPr id="15" name="TextBox 14">
            <a:extLst>
              <a:ext uri="{FF2B5EF4-FFF2-40B4-BE49-F238E27FC236}">
                <a16:creationId xmlns:a16="http://schemas.microsoft.com/office/drawing/2014/main" id="{153325E9-76E7-4124-8C78-3C86505A6300}"/>
              </a:ext>
            </a:extLst>
          </p:cNvPr>
          <p:cNvSpPr txBox="1"/>
          <p:nvPr/>
        </p:nvSpPr>
        <p:spPr>
          <a:xfrm>
            <a:off x="4138599" y="3222778"/>
            <a:ext cx="7938811" cy="107721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3600" b="1" dirty="0">
                <a:solidFill>
                  <a:schemeClr val="bg1"/>
                </a:solidFill>
                <a:latin typeface="Nexa Bold"/>
              </a:rPr>
              <a:t>SUDISNA</a:t>
            </a:r>
          </a:p>
          <a:p>
            <a:r>
              <a:rPr lang="en-GB" sz="2800" i="1" dirty="0">
                <a:solidFill>
                  <a:schemeClr val="bg1"/>
                </a:solidFill>
                <a:latin typeface="Nexa Bold"/>
              </a:rPr>
              <a:t>Energy Data Expert</a:t>
            </a:r>
            <a:endParaRPr lang="en-NL" sz="2800" i="1" dirty="0">
              <a:solidFill>
                <a:schemeClr val="bg1"/>
              </a:solidFill>
              <a:latin typeface="Nexa Bold"/>
            </a:endParaRPr>
          </a:p>
        </p:txBody>
      </p:sp>
      <p:pic>
        <p:nvPicPr>
          <p:cNvPr id="8" name="Picture 4" descr="hugging earth">
            <a:extLst>
              <a:ext uri="{FF2B5EF4-FFF2-40B4-BE49-F238E27FC236}">
                <a16:creationId xmlns:a16="http://schemas.microsoft.com/office/drawing/2014/main" id="{3062A59C-FB2B-4089-8D33-6EC91B0E5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55" y="1327303"/>
            <a:ext cx="379095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836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rk Rutte likens Theresa May to limbless knight from 'Monty ...">
            <a:extLst>
              <a:ext uri="{FF2B5EF4-FFF2-40B4-BE49-F238E27FC236}">
                <a16:creationId xmlns:a16="http://schemas.microsoft.com/office/drawing/2014/main" id="{F24D8FB6-630A-4E11-909E-FD19520181CE}"/>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A9AF62-6CD3-4DA8-82F8-5D5AF984B23B}"/>
              </a:ext>
            </a:extLst>
          </p:cNvPr>
          <p:cNvSpPr/>
          <p:nvPr/>
        </p:nvSpPr>
        <p:spPr>
          <a:xfrm>
            <a:off x="2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dirty="0"/>
          </a:p>
        </p:txBody>
      </p:sp>
      <p:sp>
        <p:nvSpPr>
          <p:cNvPr id="2" name="Rectangle 1">
            <a:extLst>
              <a:ext uri="{FF2B5EF4-FFF2-40B4-BE49-F238E27FC236}">
                <a16:creationId xmlns:a16="http://schemas.microsoft.com/office/drawing/2014/main" id="{768C1053-DA13-4559-9FE2-11C1C632FDBA}"/>
              </a:ext>
            </a:extLst>
          </p:cNvPr>
          <p:cNvSpPr/>
          <p:nvPr/>
        </p:nvSpPr>
        <p:spPr>
          <a:xfrm>
            <a:off x="276809" y="2613392"/>
            <a:ext cx="6096000" cy="1631216"/>
          </a:xfrm>
          <a:prstGeom prst="rect">
            <a:avLst/>
          </a:prstGeom>
        </p:spPr>
        <p:txBody>
          <a:bodyPr>
            <a:spAutoFit/>
          </a:bodyPr>
          <a:lstStyle/>
          <a:p>
            <a:r>
              <a:rPr lang="en-GB" sz="2000" dirty="0">
                <a:solidFill>
                  <a:schemeClr val="bg1"/>
                </a:solidFill>
                <a:latin typeface="Nexa Bold"/>
              </a:rPr>
              <a:t>‘The greatest threat to our planet is the belief that someone else will save it.’ </a:t>
            </a:r>
          </a:p>
          <a:p>
            <a:r>
              <a:rPr lang="en-GB" sz="2000" dirty="0">
                <a:solidFill>
                  <a:schemeClr val="bg1"/>
                </a:solidFill>
                <a:latin typeface="Nexa Bold"/>
              </a:rPr>
              <a:t>“We’re all in this together.” – Mark </a:t>
            </a:r>
            <a:r>
              <a:rPr lang="en-GB" sz="2000" dirty="0" err="1">
                <a:solidFill>
                  <a:schemeClr val="bg1"/>
                </a:solidFill>
                <a:latin typeface="Nexa Bold"/>
              </a:rPr>
              <a:t>Rutte</a:t>
            </a:r>
            <a:r>
              <a:rPr lang="en-GB" sz="2000" dirty="0">
                <a:solidFill>
                  <a:schemeClr val="bg1"/>
                </a:solidFill>
                <a:latin typeface="Nexa Bold"/>
              </a:rPr>
              <a:t> at P4G Copenhagen Summit 2018</a:t>
            </a:r>
          </a:p>
          <a:p>
            <a:endParaRPr lang="en-NL"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522805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Light bulb with hanging lights background">
            <a:extLst>
              <a:ext uri="{FF2B5EF4-FFF2-40B4-BE49-F238E27FC236}">
                <a16:creationId xmlns:a16="http://schemas.microsoft.com/office/drawing/2014/main" id="{6FF653BF-6ADD-44BB-A021-0D12A6CE5DFF}"/>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t="9276" b="4846"/>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D3C78033-10A1-4AD7-B730-D599CEA5EB7C}"/>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
        <p:nvSpPr>
          <p:cNvPr id="4" name="TextBox 3">
            <a:extLst>
              <a:ext uri="{FF2B5EF4-FFF2-40B4-BE49-F238E27FC236}">
                <a16:creationId xmlns:a16="http://schemas.microsoft.com/office/drawing/2014/main" id="{A67F7EE9-F0C7-4FAA-BE5E-DF249AE025B1}"/>
              </a:ext>
            </a:extLst>
          </p:cNvPr>
          <p:cNvSpPr txBox="1"/>
          <p:nvPr/>
        </p:nvSpPr>
        <p:spPr>
          <a:xfrm>
            <a:off x="294640" y="548640"/>
            <a:ext cx="11033760" cy="584775"/>
          </a:xfrm>
          <a:prstGeom prst="rect">
            <a:avLst/>
          </a:prstGeom>
          <a:noFill/>
        </p:spPr>
        <p:txBody>
          <a:bodyPr wrap="square" rtlCol="0">
            <a:spAutoFit/>
          </a:bodyPr>
          <a:lstStyle/>
          <a:p>
            <a:r>
              <a:rPr lang="en" sz="3200" b="1" dirty="0">
                <a:solidFill>
                  <a:schemeClr val="bg1"/>
                </a:solidFill>
                <a:latin typeface="Nexa Bold"/>
              </a:rPr>
              <a:t>                       Amsterdam Sustainable Energy Goals</a:t>
            </a:r>
            <a:endParaRPr lang="en-NL" sz="3200" dirty="0">
              <a:solidFill>
                <a:schemeClr val="bg1"/>
              </a:solidFill>
              <a:latin typeface="Nexa Bold"/>
            </a:endParaRPr>
          </a:p>
        </p:txBody>
      </p:sp>
      <p:sp>
        <p:nvSpPr>
          <p:cNvPr id="5" name="Snip Diagonal Corner Rectangle 7">
            <a:extLst>
              <a:ext uri="{FF2B5EF4-FFF2-40B4-BE49-F238E27FC236}">
                <a16:creationId xmlns:a16="http://schemas.microsoft.com/office/drawing/2014/main" id="{9F815F6C-ADCF-428E-8624-23F2ABF02F0A}"/>
              </a:ext>
            </a:extLst>
          </p:cNvPr>
          <p:cNvSpPr/>
          <p:nvPr/>
        </p:nvSpPr>
        <p:spPr>
          <a:xfrm flipV="1">
            <a:off x="2784000" y="1979702"/>
            <a:ext cx="6624000" cy="4032000"/>
          </a:xfrm>
          <a:prstGeom prst="snip2DiagRect">
            <a:avLst>
              <a:gd name="adj1" fmla="val 0"/>
              <a:gd name="adj2" fmla="val 16667"/>
            </a:avLst>
          </a:prstGeom>
          <a:solidFill>
            <a:srgbClr val="00B050">
              <a:alpha val="41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D802B831-0833-4463-BF2E-317A325F9F8B}"/>
              </a:ext>
            </a:extLst>
          </p:cNvPr>
          <p:cNvSpPr txBox="1"/>
          <p:nvPr/>
        </p:nvSpPr>
        <p:spPr>
          <a:xfrm>
            <a:off x="2783979" y="2763982"/>
            <a:ext cx="6276893" cy="1938992"/>
          </a:xfrm>
          <a:prstGeom prst="rect">
            <a:avLst/>
          </a:prstGeom>
          <a:noFill/>
        </p:spPr>
        <p:txBody>
          <a:bodyPr wrap="square" rtlCol="0">
            <a:spAutoFit/>
          </a:bodyPr>
          <a:lstStyle/>
          <a:p>
            <a:r>
              <a:rPr lang="en-GB" dirty="0">
                <a:solidFill>
                  <a:schemeClr val="bg1"/>
                </a:solidFill>
              </a:rPr>
              <a:t>                         </a:t>
            </a:r>
            <a:r>
              <a:rPr lang="en-GB" sz="6000" b="1" dirty="0">
                <a:solidFill>
                  <a:schemeClr val="bg1"/>
                </a:solidFill>
                <a:latin typeface="Nexa Bold"/>
                <a:cs typeface="Arial"/>
              </a:rPr>
              <a:t>1 </a:t>
            </a:r>
            <a:r>
              <a:rPr lang="en-GB" sz="6000" b="1" dirty="0" err="1">
                <a:solidFill>
                  <a:schemeClr val="bg1"/>
                </a:solidFill>
                <a:latin typeface="Nexa Bold"/>
                <a:cs typeface="Arial"/>
              </a:rPr>
              <a:t>Mln</a:t>
            </a:r>
            <a:r>
              <a:rPr lang="en-GB" sz="6000" b="1" dirty="0">
                <a:solidFill>
                  <a:schemeClr val="bg1"/>
                </a:solidFill>
                <a:latin typeface="Nexa Bold"/>
                <a:cs typeface="Arial"/>
              </a:rPr>
              <a:t> </a:t>
            </a:r>
            <a:r>
              <a:rPr lang="en-GB" sz="4400" b="1" dirty="0">
                <a:solidFill>
                  <a:schemeClr val="bg1"/>
                </a:solidFill>
                <a:latin typeface="Nexa Bold"/>
                <a:cs typeface="Arial"/>
              </a:rPr>
              <a:t>Solar Panel</a:t>
            </a:r>
          </a:p>
          <a:p>
            <a:r>
              <a:rPr lang="en-GB" sz="6000" b="1" dirty="0">
                <a:solidFill>
                  <a:schemeClr val="bg1"/>
                </a:solidFill>
                <a:latin typeface="Nexa Bold"/>
                <a:cs typeface="Arial"/>
              </a:rPr>
              <a:t>       2020</a:t>
            </a:r>
            <a:endParaRPr lang="en-NL" sz="6000" b="1" dirty="0">
              <a:solidFill>
                <a:schemeClr val="bg1"/>
              </a:solidFill>
              <a:latin typeface="Nexa Bold"/>
              <a:cs typeface="Arial"/>
            </a:endParaRPr>
          </a:p>
        </p:txBody>
      </p:sp>
    </p:spTree>
    <p:extLst>
      <p:ext uri="{BB962C8B-B14F-4D97-AF65-F5344CB8AC3E}">
        <p14:creationId xmlns:p14="http://schemas.microsoft.com/office/powerpoint/2010/main" val="424242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BA374A-8633-4CC7-8BBF-25ADAA5925CD}"/>
              </a:ext>
            </a:extLst>
          </p:cNvPr>
          <p:cNvSpPr/>
          <p:nvPr/>
        </p:nvSpPr>
        <p:spPr>
          <a:xfrm>
            <a:off x="20" y="-16682"/>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3200" b="1" dirty="0">
              <a:solidFill>
                <a:schemeClr val="bg1"/>
              </a:solidFill>
              <a:latin typeface="Nexa Bold"/>
            </a:endParaRPr>
          </a:p>
        </p:txBody>
      </p:sp>
      <p:pic>
        <p:nvPicPr>
          <p:cNvPr id="6" name="Picture 5" descr="A picture containing text, map&#10;&#10;Description automatically generated">
            <a:extLst>
              <a:ext uri="{FF2B5EF4-FFF2-40B4-BE49-F238E27FC236}">
                <a16:creationId xmlns:a16="http://schemas.microsoft.com/office/drawing/2014/main" id="{4E5E6500-347D-49CF-8604-F97F781610CC}"/>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b="7787"/>
          <a:stretch/>
        </p:blipFill>
        <p:spPr>
          <a:xfrm>
            <a:off x="20" y="10"/>
            <a:ext cx="12191980" cy="6857990"/>
          </a:xfrm>
          <a:prstGeom prst="rect">
            <a:avLst/>
          </a:prstGeom>
        </p:spPr>
      </p:pic>
      <p:sp>
        <p:nvSpPr>
          <p:cNvPr id="2" name="TextBox 1">
            <a:extLst>
              <a:ext uri="{FF2B5EF4-FFF2-40B4-BE49-F238E27FC236}">
                <a16:creationId xmlns:a16="http://schemas.microsoft.com/office/drawing/2014/main" id="{2BB4716A-2916-4638-8A65-C7AEABC48BD7}"/>
              </a:ext>
            </a:extLst>
          </p:cNvPr>
          <p:cNvSpPr txBox="1"/>
          <p:nvPr/>
        </p:nvSpPr>
        <p:spPr>
          <a:xfrm>
            <a:off x="1203767" y="625033"/>
            <a:ext cx="1805651" cy="400110"/>
          </a:xfrm>
          <a:prstGeom prst="rect">
            <a:avLst/>
          </a:prstGeom>
          <a:noFill/>
        </p:spPr>
        <p:txBody>
          <a:bodyPr wrap="square" rtlCol="0">
            <a:spAutoFit/>
          </a:bodyPr>
          <a:lstStyle/>
          <a:p>
            <a:r>
              <a:rPr lang="en-GB" sz="2000" b="1" dirty="0" err="1">
                <a:latin typeface="Nexa Bold"/>
              </a:rPr>
              <a:t>Westpoort</a:t>
            </a:r>
            <a:endParaRPr lang="en-NL" sz="2000" b="1" dirty="0">
              <a:latin typeface="Nexa Bold"/>
            </a:endParaRPr>
          </a:p>
        </p:txBody>
      </p:sp>
      <p:sp>
        <p:nvSpPr>
          <p:cNvPr id="9" name="TextBox 8">
            <a:extLst>
              <a:ext uri="{FF2B5EF4-FFF2-40B4-BE49-F238E27FC236}">
                <a16:creationId xmlns:a16="http://schemas.microsoft.com/office/drawing/2014/main" id="{CDAAFDB0-373A-4082-A417-31456C049B45}"/>
              </a:ext>
            </a:extLst>
          </p:cNvPr>
          <p:cNvSpPr txBox="1"/>
          <p:nvPr/>
        </p:nvSpPr>
        <p:spPr>
          <a:xfrm>
            <a:off x="1576086" y="2752759"/>
            <a:ext cx="1805651" cy="400110"/>
          </a:xfrm>
          <a:prstGeom prst="rect">
            <a:avLst/>
          </a:prstGeom>
          <a:noFill/>
        </p:spPr>
        <p:txBody>
          <a:bodyPr wrap="square" rtlCol="0">
            <a:spAutoFit/>
          </a:bodyPr>
          <a:lstStyle/>
          <a:p>
            <a:r>
              <a:rPr lang="en-GB" sz="2000" b="1" dirty="0" err="1">
                <a:latin typeface="Nexa Bold"/>
              </a:rPr>
              <a:t>Nieuwe</a:t>
            </a:r>
            <a:r>
              <a:rPr lang="en-GB" sz="2000" b="1" dirty="0">
                <a:latin typeface="Nexa Bold"/>
              </a:rPr>
              <a:t> West</a:t>
            </a:r>
            <a:endParaRPr lang="en-NL" sz="2000" b="1" dirty="0">
              <a:latin typeface="Nexa Bold"/>
            </a:endParaRPr>
          </a:p>
        </p:txBody>
      </p:sp>
      <p:sp>
        <p:nvSpPr>
          <p:cNvPr id="8" name="TextBox 7">
            <a:extLst>
              <a:ext uri="{FF2B5EF4-FFF2-40B4-BE49-F238E27FC236}">
                <a16:creationId xmlns:a16="http://schemas.microsoft.com/office/drawing/2014/main" id="{B359C4C2-0500-46CB-AE2A-43C1981F0998}"/>
              </a:ext>
            </a:extLst>
          </p:cNvPr>
          <p:cNvSpPr txBox="1"/>
          <p:nvPr/>
        </p:nvSpPr>
        <p:spPr>
          <a:xfrm>
            <a:off x="6454805" y="1321443"/>
            <a:ext cx="1805651" cy="400110"/>
          </a:xfrm>
          <a:prstGeom prst="rect">
            <a:avLst/>
          </a:prstGeom>
          <a:noFill/>
        </p:spPr>
        <p:txBody>
          <a:bodyPr wrap="square" rtlCol="0">
            <a:spAutoFit/>
          </a:bodyPr>
          <a:lstStyle/>
          <a:p>
            <a:r>
              <a:rPr lang="en-GB" sz="2000" b="1" dirty="0">
                <a:latin typeface="Nexa Bold"/>
              </a:rPr>
              <a:t>Noord</a:t>
            </a:r>
            <a:endParaRPr lang="en-NL" sz="2000" b="1" dirty="0">
              <a:latin typeface="Nexa Bold"/>
            </a:endParaRPr>
          </a:p>
        </p:txBody>
      </p:sp>
      <p:sp>
        <p:nvSpPr>
          <p:cNvPr id="10" name="TextBox 9">
            <a:extLst>
              <a:ext uri="{FF2B5EF4-FFF2-40B4-BE49-F238E27FC236}">
                <a16:creationId xmlns:a16="http://schemas.microsoft.com/office/drawing/2014/main" id="{C907B60D-F97F-487B-8043-D9C24E016678}"/>
              </a:ext>
            </a:extLst>
          </p:cNvPr>
          <p:cNvSpPr txBox="1"/>
          <p:nvPr/>
        </p:nvSpPr>
        <p:spPr>
          <a:xfrm>
            <a:off x="3717403" y="2255582"/>
            <a:ext cx="1456481" cy="400110"/>
          </a:xfrm>
          <a:prstGeom prst="rect">
            <a:avLst/>
          </a:prstGeom>
          <a:noFill/>
        </p:spPr>
        <p:txBody>
          <a:bodyPr wrap="square" rtlCol="0">
            <a:spAutoFit/>
          </a:bodyPr>
          <a:lstStyle/>
          <a:p>
            <a:r>
              <a:rPr lang="en-GB" sz="2000" b="1" dirty="0">
                <a:latin typeface="Nexa Bold"/>
              </a:rPr>
              <a:t>West</a:t>
            </a:r>
            <a:endParaRPr lang="en-NL" sz="2000" b="1" dirty="0">
              <a:latin typeface="Nexa Bold"/>
            </a:endParaRPr>
          </a:p>
        </p:txBody>
      </p:sp>
      <p:sp>
        <p:nvSpPr>
          <p:cNvPr id="11" name="TextBox 10">
            <a:extLst>
              <a:ext uri="{FF2B5EF4-FFF2-40B4-BE49-F238E27FC236}">
                <a16:creationId xmlns:a16="http://schemas.microsoft.com/office/drawing/2014/main" id="{3509C56D-ECC2-439C-BB74-4F575DCF6186}"/>
              </a:ext>
            </a:extLst>
          </p:cNvPr>
          <p:cNvSpPr txBox="1"/>
          <p:nvPr/>
        </p:nvSpPr>
        <p:spPr>
          <a:xfrm>
            <a:off x="4617305" y="2568093"/>
            <a:ext cx="1456481" cy="400110"/>
          </a:xfrm>
          <a:prstGeom prst="rect">
            <a:avLst/>
          </a:prstGeom>
          <a:noFill/>
        </p:spPr>
        <p:txBody>
          <a:bodyPr wrap="square" rtlCol="0">
            <a:spAutoFit/>
          </a:bodyPr>
          <a:lstStyle/>
          <a:p>
            <a:r>
              <a:rPr lang="en-GB" sz="2000" b="1" dirty="0">
                <a:latin typeface="Nexa Bold"/>
              </a:rPr>
              <a:t>Centrum</a:t>
            </a:r>
            <a:endParaRPr lang="en-NL" sz="2000" b="1" dirty="0">
              <a:latin typeface="Nexa Bold"/>
            </a:endParaRPr>
          </a:p>
        </p:txBody>
      </p:sp>
      <p:sp>
        <p:nvSpPr>
          <p:cNvPr id="12" name="TextBox 11">
            <a:extLst>
              <a:ext uri="{FF2B5EF4-FFF2-40B4-BE49-F238E27FC236}">
                <a16:creationId xmlns:a16="http://schemas.microsoft.com/office/drawing/2014/main" id="{B24340C9-6C60-4A06-9685-3815593D2745}"/>
              </a:ext>
            </a:extLst>
          </p:cNvPr>
          <p:cNvSpPr txBox="1"/>
          <p:nvPr/>
        </p:nvSpPr>
        <p:spPr>
          <a:xfrm>
            <a:off x="6096000" y="3012208"/>
            <a:ext cx="1456481" cy="400110"/>
          </a:xfrm>
          <a:prstGeom prst="rect">
            <a:avLst/>
          </a:prstGeom>
          <a:noFill/>
        </p:spPr>
        <p:txBody>
          <a:bodyPr wrap="square" rtlCol="0">
            <a:spAutoFit/>
          </a:bodyPr>
          <a:lstStyle/>
          <a:p>
            <a:r>
              <a:rPr lang="en-GB" sz="2000" b="1" dirty="0">
                <a:latin typeface="Nexa Bold"/>
              </a:rPr>
              <a:t>Oost</a:t>
            </a:r>
            <a:endParaRPr lang="en-NL" sz="2000" b="1" dirty="0">
              <a:latin typeface="Nexa Bold"/>
            </a:endParaRPr>
          </a:p>
        </p:txBody>
      </p:sp>
      <p:sp>
        <p:nvSpPr>
          <p:cNvPr id="13" name="TextBox 12">
            <a:extLst>
              <a:ext uri="{FF2B5EF4-FFF2-40B4-BE49-F238E27FC236}">
                <a16:creationId xmlns:a16="http://schemas.microsoft.com/office/drawing/2014/main" id="{3E0DF575-FAE2-4B2F-8A2B-A60CCA77B8AF}"/>
              </a:ext>
            </a:extLst>
          </p:cNvPr>
          <p:cNvSpPr txBox="1"/>
          <p:nvPr/>
        </p:nvSpPr>
        <p:spPr>
          <a:xfrm>
            <a:off x="4112871" y="4001288"/>
            <a:ext cx="1456481" cy="400110"/>
          </a:xfrm>
          <a:prstGeom prst="rect">
            <a:avLst/>
          </a:prstGeom>
          <a:noFill/>
        </p:spPr>
        <p:txBody>
          <a:bodyPr wrap="square" rtlCol="0">
            <a:spAutoFit/>
          </a:bodyPr>
          <a:lstStyle/>
          <a:p>
            <a:r>
              <a:rPr lang="en-GB" sz="2000" b="1" dirty="0">
                <a:latin typeface="Nexa Bold"/>
              </a:rPr>
              <a:t>Zuid</a:t>
            </a:r>
            <a:endParaRPr lang="en-NL" sz="2000" b="1" dirty="0">
              <a:latin typeface="Nexa Bold"/>
            </a:endParaRPr>
          </a:p>
        </p:txBody>
      </p:sp>
      <p:sp>
        <p:nvSpPr>
          <p:cNvPr id="14" name="TextBox 13">
            <a:extLst>
              <a:ext uri="{FF2B5EF4-FFF2-40B4-BE49-F238E27FC236}">
                <a16:creationId xmlns:a16="http://schemas.microsoft.com/office/drawing/2014/main" id="{C8B35855-0946-4735-B3D7-3F5A99752E83}"/>
              </a:ext>
            </a:extLst>
          </p:cNvPr>
          <p:cNvSpPr txBox="1"/>
          <p:nvPr/>
        </p:nvSpPr>
        <p:spPr>
          <a:xfrm>
            <a:off x="6629389" y="5337486"/>
            <a:ext cx="1456481" cy="400110"/>
          </a:xfrm>
          <a:prstGeom prst="rect">
            <a:avLst/>
          </a:prstGeom>
          <a:noFill/>
        </p:spPr>
        <p:txBody>
          <a:bodyPr wrap="square" rtlCol="0">
            <a:spAutoFit/>
          </a:bodyPr>
          <a:lstStyle/>
          <a:p>
            <a:r>
              <a:rPr lang="en-GB" sz="2000" b="1" dirty="0" err="1">
                <a:latin typeface="Nexa Bold"/>
              </a:rPr>
              <a:t>Zuidoost</a:t>
            </a:r>
            <a:endParaRPr lang="en-NL" sz="2000" b="1" dirty="0">
              <a:latin typeface="Nexa Bold"/>
            </a:endParaRPr>
          </a:p>
        </p:txBody>
      </p:sp>
    </p:spTree>
    <p:extLst>
      <p:ext uri="{BB962C8B-B14F-4D97-AF65-F5344CB8AC3E}">
        <p14:creationId xmlns:p14="http://schemas.microsoft.com/office/powerpoint/2010/main" val="284123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BFE64C3-0C4F-49E2-9FE5-462AAD623EEE}"/>
              </a:ext>
            </a:extLst>
          </p:cNvPr>
          <p:cNvSpPr/>
          <p:nvPr/>
        </p:nvSpPr>
        <p:spPr>
          <a:xfrm>
            <a:off x="-22204" y="-123731"/>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3200" b="1" dirty="0">
              <a:solidFill>
                <a:schemeClr val="bg1"/>
              </a:solidFill>
              <a:latin typeface="Nexa Bold"/>
            </a:endParaRPr>
          </a:p>
        </p:txBody>
      </p:sp>
      <p:sp>
        <p:nvSpPr>
          <p:cNvPr id="2" name="TextBox 1">
            <a:extLst>
              <a:ext uri="{FF2B5EF4-FFF2-40B4-BE49-F238E27FC236}">
                <a16:creationId xmlns:a16="http://schemas.microsoft.com/office/drawing/2014/main" id="{2BB4716A-2916-4638-8A65-C7AEABC48BD7}"/>
              </a:ext>
            </a:extLst>
          </p:cNvPr>
          <p:cNvSpPr txBox="1"/>
          <p:nvPr/>
        </p:nvSpPr>
        <p:spPr>
          <a:xfrm>
            <a:off x="1203767" y="625033"/>
            <a:ext cx="1805651" cy="400110"/>
          </a:xfrm>
          <a:prstGeom prst="rect">
            <a:avLst/>
          </a:prstGeom>
          <a:noFill/>
        </p:spPr>
        <p:txBody>
          <a:bodyPr wrap="square" rtlCol="0">
            <a:spAutoFit/>
          </a:bodyPr>
          <a:lstStyle/>
          <a:p>
            <a:r>
              <a:rPr lang="en-GB" sz="2000" b="1" dirty="0" err="1">
                <a:latin typeface="Nexa Bold"/>
              </a:rPr>
              <a:t>Westpoort</a:t>
            </a:r>
            <a:endParaRPr lang="en-NL" sz="2000" b="1" dirty="0">
              <a:latin typeface="Nexa Bold"/>
            </a:endParaRPr>
          </a:p>
        </p:txBody>
      </p:sp>
      <p:sp>
        <p:nvSpPr>
          <p:cNvPr id="8" name="TextBox 7">
            <a:extLst>
              <a:ext uri="{FF2B5EF4-FFF2-40B4-BE49-F238E27FC236}">
                <a16:creationId xmlns:a16="http://schemas.microsoft.com/office/drawing/2014/main" id="{B359C4C2-0500-46CB-AE2A-43C1981F0998}"/>
              </a:ext>
            </a:extLst>
          </p:cNvPr>
          <p:cNvSpPr txBox="1"/>
          <p:nvPr/>
        </p:nvSpPr>
        <p:spPr>
          <a:xfrm>
            <a:off x="6454805" y="1321443"/>
            <a:ext cx="1805651" cy="400110"/>
          </a:xfrm>
          <a:prstGeom prst="rect">
            <a:avLst/>
          </a:prstGeom>
          <a:noFill/>
        </p:spPr>
        <p:txBody>
          <a:bodyPr wrap="square" rtlCol="0">
            <a:spAutoFit/>
          </a:bodyPr>
          <a:lstStyle/>
          <a:p>
            <a:r>
              <a:rPr lang="en-GB" sz="2000" b="1" dirty="0">
                <a:latin typeface="Nexa Bold"/>
              </a:rPr>
              <a:t>Noord</a:t>
            </a:r>
            <a:endParaRPr lang="en-NL" sz="2000" b="1" dirty="0">
              <a:latin typeface="Nexa Bold"/>
            </a:endParaRPr>
          </a:p>
        </p:txBody>
      </p:sp>
      <p:sp>
        <p:nvSpPr>
          <p:cNvPr id="9" name="TextBox 8">
            <a:extLst>
              <a:ext uri="{FF2B5EF4-FFF2-40B4-BE49-F238E27FC236}">
                <a16:creationId xmlns:a16="http://schemas.microsoft.com/office/drawing/2014/main" id="{CDAAFDB0-373A-4082-A417-31456C049B45}"/>
              </a:ext>
            </a:extLst>
          </p:cNvPr>
          <p:cNvSpPr txBox="1"/>
          <p:nvPr/>
        </p:nvSpPr>
        <p:spPr>
          <a:xfrm>
            <a:off x="1576086" y="2752759"/>
            <a:ext cx="1805651" cy="400110"/>
          </a:xfrm>
          <a:prstGeom prst="rect">
            <a:avLst/>
          </a:prstGeom>
          <a:noFill/>
        </p:spPr>
        <p:txBody>
          <a:bodyPr wrap="square" rtlCol="0">
            <a:spAutoFit/>
          </a:bodyPr>
          <a:lstStyle/>
          <a:p>
            <a:r>
              <a:rPr lang="en-GB" sz="2000" b="1" dirty="0" err="1">
                <a:latin typeface="Nexa Bold"/>
              </a:rPr>
              <a:t>Nieuwe</a:t>
            </a:r>
            <a:r>
              <a:rPr lang="en-GB" sz="2000" b="1" dirty="0">
                <a:latin typeface="Nexa Bold"/>
              </a:rPr>
              <a:t> West</a:t>
            </a:r>
            <a:endParaRPr lang="en-NL" sz="2000" b="1" dirty="0">
              <a:latin typeface="Nexa Bold"/>
            </a:endParaRPr>
          </a:p>
        </p:txBody>
      </p:sp>
      <p:sp>
        <p:nvSpPr>
          <p:cNvPr id="10" name="TextBox 9">
            <a:extLst>
              <a:ext uri="{FF2B5EF4-FFF2-40B4-BE49-F238E27FC236}">
                <a16:creationId xmlns:a16="http://schemas.microsoft.com/office/drawing/2014/main" id="{C907B60D-F97F-487B-8043-D9C24E016678}"/>
              </a:ext>
            </a:extLst>
          </p:cNvPr>
          <p:cNvSpPr txBox="1"/>
          <p:nvPr/>
        </p:nvSpPr>
        <p:spPr>
          <a:xfrm>
            <a:off x="3717403" y="2255582"/>
            <a:ext cx="1456481" cy="400110"/>
          </a:xfrm>
          <a:prstGeom prst="rect">
            <a:avLst/>
          </a:prstGeom>
          <a:noFill/>
        </p:spPr>
        <p:txBody>
          <a:bodyPr wrap="square" rtlCol="0">
            <a:spAutoFit/>
          </a:bodyPr>
          <a:lstStyle/>
          <a:p>
            <a:r>
              <a:rPr lang="en-GB" sz="2000" b="1" dirty="0">
                <a:latin typeface="Nexa Bold"/>
              </a:rPr>
              <a:t>West</a:t>
            </a:r>
            <a:endParaRPr lang="en-NL" sz="2000" b="1" dirty="0">
              <a:latin typeface="Nexa Bold"/>
            </a:endParaRPr>
          </a:p>
        </p:txBody>
      </p:sp>
      <p:sp>
        <p:nvSpPr>
          <p:cNvPr id="11" name="TextBox 10">
            <a:extLst>
              <a:ext uri="{FF2B5EF4-FFF2-40B4-BE49-F238E27FC236}">
                <a16:creationId xmlns:a16="http://schemas.microsoft.com/office/drawing/2014/main" id="{3509C56D-ECC2-439C-BB74-4F575DCF6186}"/>
              </a:ext>
            </a:extLst>
          </p:cNvPr>
          <p:cNvSpPr txBox="1"/>
          <p:nvPr/>
        </p:nvSpPr>
        <p:spPr>
          <a:xfrm>
            <a:off x="4617305" y="2568093"/>
            <a:ext cx="1456481" cy="400110"/>
          </a:xfrm>
          <a:prstGeom prst="rect">
            <a:avLst/>
          </a:prstGeom>
          <a:noFill/>
        </p:spPr>
        <p:txBody>
          <a:bodyPr wrap="square" rtlCol="0">
            <a:spAutoFit/>
          </a:bodyPr>
          <a:lstStyle/>
          <a:p>
            <a:r>
              <a:rPr lang="en-GB" sz="2000" b="1" dirty="0">
                <a:latin typeface="Nexa Bold"/>
              </a:rPr>
              <a:t>Centrum</a:t>
            </a:r>
            <a:endParaRPr lang="en-NL" sz="2000" b="1" dirty="0">
              <a:latin typeface="Nexa Bold"/>
            </a:endParaRPr>
          </a:p>
        </p:txBody>
      </p:sp>
      <p:sp>
        <p:nvSpPr>
          <p:cNvPr id="12" name="TextBox 11">
            <a:extLst>
              <a:ext uri="{FF2B5EF4-FFF2-40B4-BE49-F238E27FC236}">
                <a16:creationId xmlns:a16="http://schemas.microsoft.com/office/drawing/2014/main" id="{B24340C9-6C60-4A06-9685-3815593D2745}"/>
              </a:ext>
            </a:extLst>
          </p:cNvPr>
          <p:cNvSpPr txBox="1"/>
          <p:nvPr/>
        </p:nvSpPr>
        <p:spPr>
          <a:xfrm>
            <a:off x="6096000" y="3012208"/>
            <a:ext cx="1456481" cy="400110"/>
          </a:xfrm>
          <a:prstGeom prst="rect">
            <a:avLst/>
          </a:prstGeom>
          <a:noFill/>
        </p:spPr>
        <p:txBody>
          <a:bodyPr wrap="square" rtlCol="0">
            <a:spAutoFit/>
          </a:bodyPr>
          <a:lstStyle/>
          <a:p>
            <a:r>
              <a:rPr lang="en-GB" sz="2000" b="1" dirty="0">
                <a:latin typeface="Nexa Bold"/>
              </a:rPr>
              <a:t>Oost</a:t>
            </a:r>
            <a:endParaRPr lang="en-NL" sz="2000" b="1" dirty="0">
              <a:latin typeface="Nexa Bold"/>
            </a:endParaRPr>
          </a:p>
        </p:txBody>
      </p:sp>
      <p:sp>
        <p:nvSpPr>
          <p:cNvPr id="13" name="TextBox 12">
            <a:extLst>
              <a:ext uri="{FF2B5EF4-FFF2-40B4-BE49-F238E27FC236}">
                <a16:creationId xmlns:a16="http://schemas.microsoft.com/office/drawing/2014/main" id="{3E0DF575-FAE2-4B2F-8A2B-A60CCA77B8AF}"/>
              </a:ext>
            </a:extLst>
          </p:cNvPr>
          <p:cNvSpPr txBox="1"/>
          <p:nvPr/>
        </p:nvSpPr>
        <p:spPr>
          <a:xfrm>
            <a:off x="4112871" y="4001288"/>
            <a:ext cx="1456481" cy="400110"/>
          </a:xfrm>
          <a:prstGeom prst="rect">
            <a:avLst/>
          </a:prstGeom>
          <a:noFill/>
        </p:spPr>
        <p:txBody>
          <a:bodyPr wrap="square" rtlCol="0">
            <a:spAutoFit/>
          </a:bodyPr>
          <a:lstStyle/>
          <a:p>
            <a:r>
              <a:rPr lang="en-GB" sz="2000" b="1" dirty="0">
                <a:latin typeface="Nexa Bold"/>
              </a:rPr>
              <a:t>Zuid</a:t>
            </a:r>
            <a:endParaRPr lang="en-NL" sz="2000" b="1" dirty="0">
              <a:latin typeface="Nexa Bold"/>
            </a:endParaRPr>
          </a:p>
        </p:txBody>
      </p:sp>
      <p:pic>
        <p:nvPicPr>
          <p:cNvPr id="4" name="Picture 3" descr="A close up of a map&#10;&#10;Description automatically generated">
            <a:extLst>
              <a:ext uri="{FF2B5EF4-FFF2-40B4-BE49-F238E27FC236}">
                <a16:creationId xmlns:a16="http://schemas.microsoft.com/office/drawing/2014/main" id="{D68A4102-5410-46BD-ADAC-E7C574F862AE}"/>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2224" y="-123732"/>
            <a:ext cx="12192000" cy="7207437"/>
          </a:xfrm>
          <a:prstGeom prst="rect">
            <a:avLst/>
          </a:prstGeom>
        </p:spPr>
      </p:pic>
      <p:sp>
        <p:nvSpPr>
          <p:cNvPr id="14" name="TextBox 13">
            <a:extLst>
              <a:ext uri="{FF2B5EF4-FFF2-40B4-BE49-F238E27FC236}">
                <a16:creationId xmlns:a16="http://schemas.microsoft.com/office/drawing/2014/main" id="{C8B35855-0946-4735-B3D7-3F5A99752E83}"/>
              </a:ext>
            </a:extLst>
          </p:cNvPr>
          <p:cNvSpPr txBox="1"/>
          <p:nvPr/>
        </p:nvSpPr>
        <p:spPr>
          <a:xfrm>
            <a:off x="6956375" y="5336502"/>
            <a:ext cx="1456481" cy="400110"/>
          </a:xfrm>
          <a:prstGeom prst="rect">
            <a:avLst/>
          </a:prstGeom>
          <a:noFill/>
        </p:spPr>
        <p:txBody>
          <a:bodyPr wrap="square" rtlCol="0">
            <a:spAutoFit/>
          </a:bodyPr>
          <a:lstStyle/>
          <a:p>
            <a:r>
              <a:rPr lang="en-GB" sz="2000" b="1" dirty="0" err="1">
                <a:latin typeface="Nexa Bold"/>
              </a:rPr>
              <a:t>Zuidoost</a:t>
            </a:r>
            <a:endParaRPr lang="en-NL" sz="2000" b="1" dirty="0">
              <a:latin typeface="Nexa Bold"/>
            </a:endParaRPr>
          </a:p>
        </p:txBody>
      </p:sp>
      <p:sp>
        <p:nvSpPr>
          <p:cNvPr id="17" name="TextBox 16">
            <a:extLst>
              <a:ext uri="{FF2B5EF4-FFF2-40B4-BE49-F238E27FC236}">
                <a16:creationId xmlns:a16="http://schemas.microsoft.com/office/drawing/2014/main" id="{54F02375-EB19-48B5-B85A-A25C572CB77B}"/>
              </a:ext>
            </a:extLst>
          </p:cNvPr>
          <p:cNvSpPr txBox="1"/>
          <p:nvPr/>
        </p:nvSpPr>
        <p:spPr>
          <a:xfrm>
            <a:off x="1356167" y="777433"/>
            <a:ext cx="1805651" cy="400110"/>
          </a:xfrm>
          <a:prstGeom prst="rect">
            <a:avLst/>
          </a:prstGeom>
          <a:noFill/>
        </p:spPr>
        <p:txBody>
          <a:bodyPr wrap="square" rtlCol="0">
            <a:spAutoFit/>
          </a:bodyPr>
          <a:lstStyle/>
          <a:p>
            <a:r>
              <a:rPr lang="en-GB" sz="2000" b="1" dirty="0" err="1">
                <a:latin typeface="Nexa Bold"/>
              </a:rPr>
              <a:t>Westpoort</a:t>
            </a:r>
            <a:endParaRPr lang="en-NL" sz="2000" b="1" dirty="0">
              <a:latin typeface="Nexa Bold"/>
            </a:endParaRPr>
          </a:p>
        </p:txBody>
      </p:sp>
      <p:sp>
        <p:nvSpPr>
          <p:cNvPr id="18" name="TextBox 17">
            <a:extLst>
              <a:ext uri="{FF2B5EF4-FFF2-40B4-BE49-F238E27FC236}">
                <a16:creationId xmlns:a16="http://schemas.microsoft.com/office/drawing/2014/main" id="{7CB80F06-7B83-4357-A6C5-7235D481C29D}"/>
              </a:ext>
            </a:extLst>
          </p:cNvPr>
          <p:cNvSpPr txBox="1"/>
          <p:nvPr/>
        </p:nvSpPr>
        <p:spPr>
          <a:xfrm>
            <a:off x="6607205" y="1473843"/>
            <a:ext cx="1805651" cy="400110"/>
          </a:xfrm>
          <a:prstGeom prst="rect">
            <a:avLst/>
          </a:prstGeom>
          <a:noFill/>
        </p:spPr>
        <p:txBody>
          <a:bodyPr wrap="square" rtlCol="0">
            <a:spAutoFit/>
          </a:bodyPr>
          <a:lstStyle/>
          <a:p>
            <a:r>
              <a:rPr lang="en-GB" sz="2000" b="1" dirty="0">
                <a:latin typeface="Nexa Bold"/>
              </a:rPr>
              <a:t>Noord</a:t>
            </a:r>
            <a:endParaRPr lang="en-NL" sz="2000" b="1" dirty="0">
              <a:latin typeface="Nexa Bold"/>
            </a:endParaRPr>
          </a:p>
        </p:txBody>
      </p:sp>
      <p:sp>
        <p:nvSpPr>
          <p:cNvPr id="19" name="TextBox 18">
            <a:extLst>
              <a:ext uri="{FF2B5EF4-FFF2-40B4-BE49-F238E27FC236}">
                <a16:creationId xmlns:a16="http://schemas.microsoft.com/office/drawing/2014/main" id="{14312604-BAE4-4641-84DE-415629A13CA1}"/>
              </a:ext>
            </a:extLst>
          </p:cNvPr>
          <p:cNvSpPr txBox="1"/>
          <p:nvPr/>
        </p:nvSpPr>
        <p:spPr>
          <a:xfrm>
            <a:off x="1728486" y="2905159"/>
            <a:ext cx="1805651" cy="400110"/>
          </a:xfrm>
          <a:prstGeom prst="rect">
            <a:avLst/>
          </a:prstGeom>
          <a:noFill/>
        </p:spPr>
        <p:txBody>
          <a:bodyPr wrap="square" rtlCol="0">
            <a:spAutoFit/>
          </a:bodyPr>
          <a:lstStyle/>
          <a:p>
            <a:r>
              <a:rPr lang="en-GB" sz="2000" b="1" dirty="0" err="1">
                <a:latin typeface="Nexa Bold"/>
              </a:rPr>
              <a:t>Nieuwe</a:t>
            </a:r>
            <a:r>
              <a:rPr lang="en-GB" sz="2000" b="1" dirty="0">
                <a:latin typeface="Nexa Bold"/>
              </a:rPr>
              <a:t> West</a:t>
            </a:r>
            <a:endParaRPr lang="en-NL" sz="2000" b="1" dirty="0">
              <a:latin typeface="Nexa Bold"/>
            </a:endParaRPr>
          </a:p>
        </p:txBody>
      </p:sp>
      <p:sp>
        <p:nvSpPr>
          <p:cNvPr id="20" name="TextBox 19">
            <a:extLst>
              <a:ext uri="{FF2B5EF4-FFF2-40B4-BE49-F238E27FC236}">
                <a16:creationId xmlns:a16="http://schemas.microsoft.com/office/drawing/2014/main" id="{F1489C81-F834-43B4-BD6B-2EF86D7BA3F4}"/>
              </a:ext>
            </a:extLst>
          </p:cNvPr>
          <p:cNvSpPr txBox="1"/>
          <p:nvPr/>
        </p:nvSpPr>
        <p:spPr>
          <a:xfrm>
            <a:off x="3869803" y="2407982"/>
            <a:ext cx="1456481" cy="400110"/>
          </a:xfrm>
          <a:prstGeom prst="rect">
            <a:avLst/>
          </a:prstGeom>
          <a:noFill/>
        </p:spPr>
        <p:txBody>
          <a:bodyPr wrap="square" rtlCol="0">
            <a:spAutoFit/>
          </a:bodyPr>
          <a:lstStyle/>
          <a:p>
            <a:r>
              <a:rPr lang="en-GB" sz="2000" b="1" dirty="0">
                <a:latin typeface="Nexa Bold"/>
              </a:rPr>
              <a:t>West</a:t>
            </a:r>
            <a:endParaRPr lang="en-NL" sz="2000" b="1" dirty="0">
              <a:latin typeface="Nexa Bold"/>
            </a:endParaRPr>
          </a:p>
        </p:txBody>
      </p:sp>
      <p:sp>
        <p:nvSpPr>
          <p:cNvPr id="21" name="TextBox 20">
            <a:extLst>
              <a:ext uri="{FF2B5EF4-FFF2-40B4-BE49-F238E27FC236}">
                <a16:creationId xmlns:a16="http://schemas.microsoft.com/office/drawing/2014/main" id="{BF4FD9BA-ED95-4FE2-B973-CC870CFDE1CF}"/>
              </a:ext>
            </a:extLst>
          </p:cNvPr>
          <p:cNvSpPr txBox="1"/>
          <p:nvPr/>
        </p:nvSpPr>
        <p:spPr>
          <a:xfrm>
            <a:off x="4769705" y="2720493"/>
            <a:ext cx="1456481" cy="400110"/>
          </a:xfrm>
          <a:prstGeom prst="rect">
            <a:avLst/>
          </a:prstGeom>
          <a:noFill/>
        </p:spPr>
        <p:txBody>
          <a:bodyPr wrap="square" rtlCol="0">
            <a:spAutoFit/>
          </a:bodyPr>
          <a:lstStyle/>
          <a:p>
            <a:r>
              <a:rPr lang="en-GB" sz="2000" b="1" dirty="0">
                <a:latin typeface="Nexa Bold"/>
              </a:rPr>
              <a:t>Centrum</a:t>
            </a:r>
            <a:endParaRPr lang="en-NL" sz="2000" b="1" dirty="0">
              <a:latin typeface="Nexa Bold"/>
            </a:endParaRPr>
          </a:p>
        </p:txBody>
      </p:sp>
      <p:sp>
        <p:nvSpPr>
          <p:cNvPr id="22" name="TextBox 21">
            <a:extLst>
              <a:ext uri="{FF2B5EF4-FFF2-40B4-BE49-F238E27FC236}">
                <a16:creationId xmlns:a16="http://schemas.microsoft.com/office/drawing/2014/main" id="{371A7C49-3415-4D1B-AB52-24B6F9C6910A}"/>
              </a:ext>
            </a:extLst>
          </p:cNvPr>
          <p:cNvSpPr txBox="1"/>
          <p:nvPr/>
        </p:nvSpPr>
        <p:spPr>
          <a:xfrm>
            <a:off x="6378586" y="2984333"/>
            <a:ext cx="1456481" cy="400110"/>
          </a:xfrm>
          <a:prstGeom prst="rect">
            <a:avLst/>
          </a:prstGeom>
          <a:noFill/>
        </p:spPr>
        <p:txBody>
          <a:bodyPr wrap="square" rtlCol="0">
            <a:spAutoFit/>
          </a:bodyPr>
          <a:lstStyle/>
          <a:p>
            <a:r>
              <a:rPr lang="en-GB" sz="2000" b="1" dirty="0">
                <a:latin typeface="Nexa Bold"/>
              </a:rPr>
              <a:t>Oost</a:t>
            </a:r>
            <a:endParaRPr lang="en-NL" sz="2000" b="1" dirty="0">
              <a:latin typeface="Nexa Bold"/>
            </a:endParaRPr>
          </a:p>
        </p:txBody>
      </p:sp>
      <p:sp>
        <p:nvSpPr>
          <p:cNvPr id="23" name="TextBox 22">
            <a:extLst>
              <a:ext uri="{FF2B5EF4-FFF2-40B4-BE49-F238E27FC236}">
                <a16:creationId xmlns:a16="http://schemas.microsoft.com/office/drawing/2014/main" id="{84C68675-0BA0-4292-9744-FD8A2E5F2CD3}"/>
              </a:ext>
            </a:extLst>
          </p:cNvPr>
          <p:cNvSpPr txBox="1"/>
          <p:nvPr/>
        </p:nvSpPr>
        <p:spPr>
          <a:xfrm>
            <a:off x="4639519" y="3988108"/>
            <a:ext cx="1456481" cy="400110"/>
          </a:xfrm>
          <a:prstGeom prst="rect">
            <a:avLst/>
          </a:prstGeom>
          <a:noFill/>
        </p:spPr>
        <p:txBody>
          <a:bodyPr wrap="square" rtlCol="0">
            <a:spAutoFit/>
          </a:bodyPr>
          <a:lstStyle/>
          <a:p>
            <a:r>
              <a:rPr lang="en-GB" sz="2000" b="1" dirty="0">
                <a:latin typeface="Nexa Bold"/>
              </a:rPr>
              <a:t>Zuid</a:t>
            </a:r>
            <a:endParaRPr lang="en-NL" sz="2000" b="1" dirty="0">
              <a:latin typeface="Nexa Bold"/>
            </a:endParaRPr>
          </a:p>
        </p:txBody>
      </p:sp>
    </p:spTree>
    <p:extLst>
      <p:ext uri="{BB962C8B-B14F-4D97-AF65-F5344CB8AC3E}">
        <p14:creationId xmlns:p14="http://schemas.microsoft.com/office/powerpoint/2010/main" val="3999573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A164E0E-E217-4F77-92FE-D46FF657B611}"/>
              </a:ext>
            </a:extLst>
          </p:cNvPr>
          <p:cNvSpPr/>
          <p:nvPr/>
        </p:nvSpPr>
        <p:spPr>
          <a:xfrm>
            <a:off x="-1" y="18060"/>
            <a:ext cx="12191980" cy="6858000"/>
          </a:xfrm>
          <a:prstGeom prst="rect">
            <a:avLst/>
          </a:prstGeom>
          <a:solidFill>
            <a:schemeClr val="dk1">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19" name="Picture 18" descr="Abstract background of simple node and mesh">
            <a:extLst>
              <a:ext uri="{FF2B5EF4-FFF2-40B4-BE49-F238E27FC236}">
                <a16:creationId xmlns:a16="http://schemas.microsoft.com/office/drawing/2014/main" id="{3EBDE9FF-567F-45F1-8373-47104DA457B6}"/>
              </a:ext>
            </a:extLst>
          </p:cNvPr>
          <p:cNvPicPr>
            <a:picLocks noChangeAspect="1"/>
          </p:cNvPicPr>
          <p:nvPr/>
        </p:nvPicPr>
        <p:blipFill>
          <a:blip r:embed="rId3">
            <a:alphaModFix amt="3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515898" y="0"/>
            <a:ext cx="6676102" cy="6858000"/>
          </a:xfrm>
          <a:prstGeom prst="rect">
            <a:avLst/>
          </a:prstGeom>
        </p:spPr>
      </p:pic>
      <p:pic>
        <p:nvPicPr>
          <p:cNvPr id="4" name="Picture 3" descr="A picture containing text, map&#10;&#10;Description automatically generated">
            <a:extLst>
              <a:ext uri="{FF2B5EF4-FFF2-40B4-BE49-F238E27FC236}">
                <a16:creationId xmlns:a16="http://schemas.microsoft.com/office/drawing/2014/main" id="{3361740A-82C6-464D-BA34-3289952F9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04" y="941439"/>
            <a:ext cx="5765323" cy="4975122"/>
          </a:xfrm>
          <a:prstGeom prst="rect">
            <a:avLst/>
          </a:prstGeom>
        </p:spPr>
      </p:pic>
      <p:graphicFrame>
        <p:nvGraphicFramePr>
          <p:cNvPr id="27" name="Chart 26">
            <a:extLst>
              <a:ext uri="{FF2B5EF4-FFF2-40B4-BE49-F238E27FC236}">
                <a16:creationId xmlns:a16="http://schemas.microsoft.com/office/drawing/2014/main" id="{61CB7918-0759-4063-A752-CE6730E02ECF}"/>
              </a:ext>
            </a:extLst>
          </p:cNvPr>
          <p:cNvGraphicFramePr/>
          <p:nvPr>
            <p:extLst>
              <p:ext uri="{D42A27DB-BD31-4B8C-83A1-F6EECF244321}">
                <p14:modId xmlns:p14="http://schemas.microsoft.com/office/powerpoint/2010/main" val="1297893486"/>
              </p:ext>
            </p:extLst>
          </p:nvPr>
        </p:nvGraphicFramePr>
        <p:xfrm>
          <a:off x="5670353" y="737726"/>
          <a:ext cx="6367191" cy="541866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64177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A164E0E-E217-4F77-92FE-D46FF657B611}"/>
              </a:ext>
            </a:extLst>
          </p:cNvPr>
          <p:cNvSpPr/>
          <p:nvPr/>
        </p:nvSpPr>
        <p:spPr>
          <a:xfrm>
            <a:off x="-1" y="18060"/>
            <a:ext cx="12191980" cy="6858000"/>
          </a:xfrm>
          <a:prstGeom prst="rect">
            <a:avLst/>
          </a:prstGeom>
          <a:solidFill>
            <a:schemeClr val="dk1">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19" name="Picture 18" descr="Abstract background of simple node and mesh">
            <a:extLst>
              <a:ext uri="{FF2B5EF4-FFF2-40B4-BE49-F238E27FC236}">
                <a16:creationId xmlns:a16="http://schemas.microsoft.com/office/drawing/2014/main" id="{3EBDE9FF-567F-45F1-8373-47104DA457B6}"/>
              </a:ext>
            </a:extLst>
          </p:cNvPr>
          <p:cNvPicPr>
            <a:picLocks noChangeAspect="1"/>
          </p:cNvPicPr>
          <p:nvPr/>
        </p:nvPicPr>
        <p:blipFill>
          <a:blip r:embed="rId2">
            <a:alphaModFix amt="3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515898" y="0"/>
            <a:ext cx="6676102" cy="6858000"/>
          </a:xfrm>
          <a:prstGeom prst="rect">
            <a:avLst/>
          </a:prstGeom>
        </p:spPr>
      </p:pic>
      <p:pic>
        <p:nvPicPr>
          <p:cNvPr id="4" name="Picture 3" descr="A picture containing text, map&#10;&#10;Description automatically generated">
            <a:extLst>
              <a:ext uri="{FF2B5EF4-FFF2-40B4-BE49-F238E27FC236}">
                <a16:creationId xmlns:a16="http://schemas.microsoft.com/office/drawing/2014/main" id="{3361740A-82C6-464D-BA34-3289952F9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04" y="941439"/>
            <a:ext cx="5765323" cy="4975122"/>
          </a:xfrm>
          <a:prstGeom prst="rect">
            <a:avLst/>
          </a:prstGeom>
        </p:spPr>
      </p:pic>
      <p:graphicFrame>
        <p:nvGraphicFramePr>
          <p:cNvPr id="27" name="Chart 26">
            <a:extLst>
              <a:ext uri="{FF2B5EF4-FFF2-40B4-BE49-F238E27FC236}">
                <a16:creationId xmlns:a16="http://schemas.microsoft.com/office/drawing/2014/main" id="{61CB7918-0759-4063-A752-CE6730E02ECF}"/>
              </a:ext>
            </a:extLst>
          </p:cNvPr>
          <p:cNvGraphicFramePr/>
          <p:nvPr>
            <p:extLst>
              <p:ext uri="{D42A27DB-BD31-4B8C-83A1-F6EECF244321}">
                <p14:modId xmlns:p14="http://schemas.microsoft.com/office/powerpoint/2010/main" val="3381167029"/>
              </p:ext>
            </p:extLst>
          </p:nvPr>
        </p:nvGraphicFramePr>
        <p:xfrm>
          <a:off x="5670353" y="831244"/>
          <a:ext cx="6367191" cy="54186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83616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Graphs on a display with reflection of office">
            <a:extLst>
              <a:ext uri="{FF2B5EF4-FFF2-40B4-BE49-F238E27FC236}">
                <a16:creationId xmlns:a16="http://schemas.microsoft.com/office/drawing/2014/main" id="{3B561F3D-0FD1-4872-806D-1029E8BFBF2E}"/>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1980" cy="6858000"/>
          </a:xfrm>
          <a:prstGeom prst="rect">
            <a:avLst/>
          </a:prstGeom>
        </p:spPr>
      </p:pic>
      <p:sp>
        <p:nvSpPr>
          <p:cNvPr id="6" name="Rectangle 5">
            <a:extLst>
              <a:ext uri="{FF2B5EF4-FFF2-40B4-BE49-F238E27FC236}">
                <a16:creationId xmlns:a16="http://schemas.microsoft.com/office/drawing/2014/main" id="{71039FF9-CB5D-4EA1-946B-5FC705A5C31D}"/>
              </a:ext>
            </a:extLst>
          </p:cNvPr>
          <p:cNvSpPr/>
          <p:nvPr/>
        </p:nvSpPr>
        <p:spPr>
          <a:xfrm>
            <a:off x="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grpSp>
        <p:nvGrpSpPr>
          <p:cNvPr id="2" name="Group 1">
            <a:extLst>
              <a:ext uri="{FF2B5EF4-FFF2-40B4-BE49-F238E27FC236}">
                <a16:creationId xmlns:a16="http://schemas.microsoft.com/office/drawing/2014/main" id="{2FD4CB66-C8E5-4ADA-96D5-FCE9356C8CD7}"/>
              </a:ext>
            </a:extLst>
          </p:cNvPr>
          <p:cNvGrpSpPr/>
          <p:nvPr/>
        </p:nvGrpSpPr>
        <p:grpSpPr>
          <a:xfrm>
            <a:off x="472411" y="1518159"/>
            <a:ext cx="11247178" cy="928392"/>
            <a:chOff x="472411" y="1518159"/>
            <a:chExt cx="11247178" cy="928392"/>
          </a:xfrm>
        </p:grpSpPr>
        <p:sp>
          <p:nvSpPr>
            <p:cNvPr id="16" name="Vijfhoek 50">
              <a:extLst>
                <a:ext uri="{FF2B5EF4-FFF2-40B4-BE49-F238E27FC236}">
                  <a16:creationId xmlns:a16="http://schemas.microsoft.com/office/drawing/2014/main" id="{64B37910-63D9-4517-AC26-AAB27C1C6D3A}"/>
                </a:ext>
              </a:extLst>
            </p:cNvPr>
            <p:cNvSpPr/>
            <p:nvPr/>
          </p:nvSpPr>
          <p:spPr>
            <a:xfrm>
              <a:off x="472411" y="1518159"/>
              <a:ext cx="11247178"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17" name="Rectangle 16">
              <a:extLst>
                <a:ext uri="{FF2B5EF4-FFF2-40B4-BE49-F238E27FC236}">
                  <a16:creationId xmlns:a16="http://schemas.microsoft.com/office/drawing/2014/main" id="{3ACEF1A2-8FAC-4F98-B894-1A17B5837E07}"/>
                </a:ext>
              </a:extLst>
            </p:cNvPr>
            <p:cNvSpPr/>
            <p:nvPr/>
          </p:nvSpPr>
          <p:spPr>
            <a:xfrm>
              <a:off x="809146" y="1793039"/>
              <a:ext cx="2042977" cy="646331"/>
            </a:xfrm>
            <a:prstGeom prst="rect">
              <a:avLst/>
            </a:prstGeom>
          </p:spPr>
          <p:txBody>
            <a:bodyPr wrap="square">
              <a:spAutoFit/>
            </a:bodyPr>
            <a:lstStyle/>
            <a:p>
              <a:pPr fontAlgn="t"/>
              <a:r>
                <a:rPr lang="nl-NL" sz="2800" b="1" dirty="0">
                  <a:solidFill>
                    <a:schemeClr val="bg1"/>
                  </a:solidFill>
                  <a:latin typeface="Nexa" charset="0"/>
                  <a:ea typeface="Nexa" charset="0"/>
                  <a:cs typeface="Nexa" charset="0"/>
                </a:rPr>
                <a:t>Top</a:t>
              </a:r>
              <a:r>
                <a:rPr lang="nl-NL" sz="3600" b="1" dirty="0">
                  <a:solidFill>
                    <a:schemeClr val="bg1"/>
                  </a:solidFill>
                  <a:latin typeface="Nexa" charset="0"/>
                  <a:ea typeface="Nexa" charset="0"/>
                  <a:cs typeface="Nexa" charset="0"/>
                </a:rPr>
                <a:t>  </a:t>
              </a:r>
            </a:p>
          </p:txBody>
        </p:sp>
        <p:sp>
          <p:nvSpPr>
            <p:cNvPr id="18" name="Rounded Rectangle 76">
              <a:extLst>
                <a:ext uri="{FF2B5EF4-FFF2-40B4-BE49-F238E27FC236}">
                  <a16:creationId xmlns:a16="http://schemas.microsoft.com/office/drawing/2014/main" id="{DD3A7B81-85CB-4BB2-8407-1AB012E20FF0}"/>
                </a:ext>
              </a:extLst>
            </p:cNvPr>
            <p:cNvSpPr/>
            <p:nvPr/>
          </p:nvSpPr>
          <p:spPr>
            <a:xfrm>
              <a:off x="6002067" y="1543675"/>
              <a:ext cx="1351974" cy="895695"/>
            </a:xfrm>
            <a:prstGeom prst="roundRect">
              <a:avLst>
                <a:gd name="adj" fmla="val 50000"/>
              </a:avLst>
            </a:prstGeom>
            <a:solidFill>
              <a:srgbClr val="F8C04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Oost</a:t>
              </a:r>
            </a:p>
          </p:txBody>
        </p:sp>
        <p:sp>
          <p:nvSpPr>
            <p:cNvPr id="19" name="Rounded Rectangle 76">
              <a:extLst>
                <a:ext uri="{FF2B5EF4-FFF2-40B4-BE49-F238E27FC236}">
                  <a16:creationId xmlns:a16="http://schemas.microsoft.com/office/drawing/2014/main" id="{80F69CDD-D1E3-41A1-9366-1D8CDD48997E}"/>
                </a:ext>
              </a:extLst>
            </p:cNvPr>
            <p:cNvSpPr/>
            <p:nvPr/>
          </p:nvSpPr>
          <p:spPr>
            <a:xfrm>
              <a:off x="3408689" y="1543675"/>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Nexa Bold" panose="02000000000000000000" pitchFamily="2" charset="77"/>
                </a:rPr>
                <a:t>Nieuw</a:t>
              </a:r>
              <a:endParaRPr lang="en-US" dirty="0">
                <a:latin typeface="Nexa Bold" panose="02000000000000000000" pitchFamily="2" charset="77"/>
              </a:endParaRPr>
            </a:p>
            <a:p>
              <a:pPr algn="ctr"/>
              <a:r>
                <a:rPr lang="en-US" dirty="0">
                  <a:latin typeface="Nexa Bold" panose="02000000000000000000" pitchFamily="2" charset="77"/>
                </a:rPr>
                <a:t>West</a:t>
              </a:r>
            </a:p>
          </p:txBody>
        </p:sp>
        <p:sp>
          <p:nvSpPr>
            <p:cNvPr id="20" name="Rounded Rectangle 31">
              <a:extLst>
                <a:ext uri="{FF2B5EF4-FFF2-40B4-BE49-F238E27FC236}">
                  <a16:creationId xmlns:a16="http://schemas.microsoft.com/office/drawing/2014/main" id="{89240E87-8512-4780-B526-2E1F0E0C5D0C}"/>
                </a:ext>
              </a:extLst>
            </p:cNvPr>
            <p:cNvSpPr/>
            <p:nvPr/>
          </p:nvSpPr>
          <p:spPr>
            <a:xfrm>
              <a:off x="8815277" y="1544500"/>
              <a:ext cx="1351974" cy="895695"/>
            </a:xfrm>
            <a:prstGeom prst="roundRect">
              <a:avLst>
                <a:gd name="adj" fmla="val 50000"/>
              </a:avLst>
            </a:prstGeom>
            <a:solidFill>
              <a:srgbClr val="53B4A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Noord</a:t>
              </a:r>
            </a:p>
          </p:txBody>
        </p:sp>
      </p:grpSp>
      <p:grpSp>
        <p:nvGrpSpPr>
          <p:cNvPr id="3" name="Group 2">
            <a:extLst>
              <a:ext uri="{FF2B5EF4-FFF2-40B4-BE49-F238E27FC236}">
                <a16:creationId xmlns:a16="http://schemas.microsoft.com/office/drawing/2014/main" id="{1D8242D7-14A6-489A-BAC1-0A141D7818A8}"/>
              </a:ext>
            </a:extLst>
          </p:cNvPr>
          <p:cNvGrpSpPr/>
          <p:nvPr/>
        </p:nvGrpSpPr>
        <p:grpSpPr>
          <a:xfrm>
            <a:off x="472411" y="3500514"/>
            <a:ext cx="11247178" cy="928392"/>
            <a:chOff x="472411" y="3500514"/>
            <a:chExt cx="11247178" cy="928392"/>
          </a:xfrm>
        </p:grpSpPr>
        <p:sp>
          <p:nvSpPr>
            <p:cNvPr id="21" name="Vijfhoek 50">
              <a:extLst>
                <a:ext uri="{FF2B5EF4-FFF2-40B4-BE49-F238E27FC236}">
                  <a16:creationId xmlns:a16="http://schemas.microsoft.com/office/drawing/2014/main" id="{F5481FD2-E272-4F84-B2D5-42416016A255}"/>
                </a:ext>
              </a:extLst>
            </p:cNvPr>
            <p:cNvSpPr/>
            <p:nvPr/>
          </p:nvSpPr>
          <p:spPr>
            <a:xfrm>
              <a:off x="472411" y="3500514"/>
              <a:ext cx="11247178"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22" name="Rectangle 21">
              <a:extLst>
                <a:ext uri="{FF2B5EF4-FFF2-40B4-BE49-F238E27FC236}">
                  <a16:creationId xmlns:a16="http://schemas.microsoft.com/office/drawing/2014/main" id="{6ED5B581-D2E4-40BE-A1D7-51516D1AC7B5}"/>
                </a:ext>
              </a:extLst>
            </p:cNvPr>
            <p:cNvSpPr/>
            <p:nvPr/>
          </p:nvSpPr>
          <p:spPr>
            <a:xfrm>
              <a:off x="631509" y="3712267"/>
              <a:ext cx="2618083" cy="523220"/>
            </a:xfrm>
            <a:prstGeom prst="rect">
              <a:avLst/>
            </a:prstGeom>
          </p:spPr>
          <p:txBody>
            <a:bodyPr wrap="square">
              <a:spAutoFit/>
            </a:bodyPr>
            <a:lstStyle/>
            <a:p>
              <a:pPr fontAlgn="t"/>
              <a:r>
                <a:rPr lang="nl-NL" sz="2800" b="1" dirty="0">
                  <a:solidFill>
                    <a:schemeClr val="bg1"/>
                  </a:solidFill>
                  <a:latin typeface="Nexa" charset="0"/>
                  <a:ea typeface="Nexa" charset="0"/>
                  <a:cs typeface="Nexa" charset="0"/>
                </a:rPr>
                <a:t>Focus Areas</a:t>
              </a:r>
            </a:p>
          </p:txBody>
        </p:sp>
        <p:sp>
          <p:nvSpPr>
            <p:cNvPr id="23" name="Rounded Rectangle 76">
              <a:extLst>
                <a:ext uri="{FF2B5EF4-FFF2-40B4-BE49-F238E27FC236}">
                  <a16:creationId xmlns:a16="http://schemas.microsoft.com/office/drawing/2014/main" id="{5645AAA5-83EB-4D81-8E22-0229A22626AF}"/>
                </a:ext>
              </a:extLst>
            </p:cNvPr>
            <p:cNvSpPr/>
            <p:nvPr/>
          </p:nvSpPr>
          <p:spPr>
            <a:xfrm>
              <a:off x="6002067" y="3526030"/>
              <a:ext cx="1351974" cy="895695"/>
            </a:xfrm>
            <a:prstGeom prst="roundRect">
              <a:avLst>
                <a:gd name="adj" fmla="val 50000"/>
              </a:avLst>
            </a:prstGeom>
            <a:solidFill>
              <a:srgbClr val="F8C04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Nexa Bold" panose="02000000000000000000" pitchFamily="2" charset="77"/>
                </a:rPr>
                <a:t>Zuidoost</a:t>
              </a:r>
              <a:endParaRPr lang="en-US" dirty="0">
                <a:latin typeface="Nexa Bold" panose="02000000000000000000" pitchFamily="2" charset="77"/>
              </a:endParaRPr>
            </a:p>
          </p:txBody>
        </p:sp>
        <p:sp>
          <p:nvSpPr>
            <p:cNvPr id="24" name="Rounded Rectangle 76">
              <a:extLst>
                <a:ext uri="{FF2B5EF4-FFF2-40B4-BE49-F238E27FC236}">
                  <a16:creationId xmlns:a16="http://schemas.microsoft.com/office/drawing/2014/main" id="{9BCD7875-62E0-4A30-AFEC-D5B40A70A025}"/>
                </a:ext>
              </a:extLst>
            </p:cNvPr>
            <p:cNvSpPr/>
            <p:nvPr/>
          </p:nvSpPr>
          <p:spPr>
            <a:xfrm>
              <a:off x="3408688" y="3526030"/>
              <a:ext cx="1556601" cy="895695"/>
            </a:xfrm>
            <a:prstGeom prst="roundRect">
              <a:avLst>
                <a:gd name="adj" fmla="val 50000"/>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Nexa Bold" panose="02000000000000000000" pitchFamily="2" charset="77"/>
                </a:rPr>
                <a:t>Westpoort</a:t>
              </a:r>
              <a:endParaRPr lang="en-US" dirty="0">
                <a:latin typeface="Nexa Bold" panose="02000000000000000000" pitchFamily="2" charset="77"/>
              </a:endParaRPr>
            </a:p>
          </p:txBody>
        </p:sp>
        <p:sp>
          <p:nvSpPr>
            <p:cNvPr id="25" name="Rounded Rectangle 31">
              <a:extLst>
                <a:ext uri="{FF2B5EF4-FFF2-40B4-BE49-F238E27FC236}">
                  <a16:creationId xmlns:a16="http://schemas.microsoft.com/office/drawing/2014/main" id="{3F4B0926-6C35-41A4-B96C-C08DC5DAB58D}"/>
                </a:ext>
              </a:extLst>
            </p:cNvPr>
            <p:cNvSpPr/>
            <p:nvPr/>
          </p:nvSpPr>
          <p:spPr>
            <a:xfrm>
              <a:off x="8815277" y="3526855"/>
              <a:ext cx="1351974" cy="895695"/>
            </a:xfrm>
            <a:prstGeom prst="roundRect">
              <a:avLst>
                <a:gd name="adj" fmla="val 50000"/>
              </a:avLst>
            </a:prstGeom>
            <a:solidFill>
              <a:srgbClr val="53B4A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ym typeface="Symbol" pitchFamily="2" charset="2"/>
                </a:rPr>
                <a:t>Centrum</a:t>
              </a:r>
              <a:endParaRPr lang="en-US" dirty="0"/>
            </a:p>
          </p:txBody>
        </p:sp>
      </p:grpSp>
    </p:spTree>
    <p:extLst>
      <p:ext uri="{BB962C8B-B14F-4D97-AF65-F5344CB8AC3E}">
        <p14:creationId xmlns:p14="http://schemas.microsoft.com/office/powerpoint/2010/main" val="187712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utumn Leaves">
            <a:extLst>
              <a:ext uri="{FF2B5EF4-FFF2-40B4-BE49-F238E27FC236}">
                <a16:creationId xmlns:a16="http://schemas.microsoft.com/office/drawing/2014/main" id="{E6610A72-083B-463F-BF1A-92308DC3B41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1154" b="4576"/>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2F4F6196-CA56-457B-BEB7-F7FC43DE1847}"/>
              </a:ext>
            </a:extLst>
          </p:cNvPr>
          <p:cNvSpPr/>
          <p:nvPr/>
        </p:nvSpPr>
        <p:spPr>
          <a:xfrm>
            <a:off x="20" y="21342"/>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
        <p:nvSpPr>
          <p:cNvPr id="13" name="Titel 1">
            <a:extLst>
              <a:ext uri="{FF2B5EF4-FFF2-40B4-BE49-F238E27FC236}">
                <a16:creationId xmlns:a16="http://schemas.microsoft.com/office/drawing/2014/main" id="{5812A044-A3CD-4E40-83FA-DDCB9F3B32A3}"/>
              </a:ext>
            </a:extLst>
          </p:cNvPr>
          <p:cNvSpPr>
            <a:spLocks noGrp="1"/>
          </p:cNvSpPr>
          <p:nvPr>
            <p:ph type="title"/>
          </p:nvPr>
        </p:nvSpPr>
        <p:spPr>
          <a:xfrm>
            <a:off x="333150" y="442882"/>
            <a:ext cx="6147680" cy="478834"/>
          </a:xfrm>
        </p:spPr>
        <p:txBody>
          <a:bodyPr>
            <a:normAutofit/>
          </a:bodyPr>
          <a:lstStyle/>
          <a:p>
            <a:r>
              <a:rPr lang="nl-NL" sz="2800" dirty="0">
                <a:solidFill>
                  <a:schemeClr val="bg1"/>
                </a:solidFill>
                <a:latin typeface="Nexa" charset="0"/>
                <a:ea typeface="Nexa" charset="0"/>
                <a:cs typeface="Nexa" charset="0"/>
              </a:rPr>
              <a:t>Neighbourhood comparison</a:t>
            </a:r>
          </a:p>
        </p:txBody>
      </p:sp>
      <p:grpSp>
        <p:nvGrpSpPr>
          <p:cNvPr id="8" name="Group 7">
            <a:extLst>
              <a:ext uri="{FF2B5EF4-FFF2-40B4-BE49-F238E27FC236}">
                <a16:creationId xmlns:a16="http://schemas.microsoft.com/office/drawing/2014/main" id="{351D5530-1C21-46FD-BFAF-177D9AF6680B}"/>
              </a:ext>
            </a:extLst>
          </p:cNvPr>
          <p:cNvGrpSpPr/>
          <p:nvPr/>
        </p:nvGrpSpPr>
        <p:grpSpPr>
          <a:xfrm>
            <a:off x="3406990" y="1554236"/>
            <a:ext cx="6323291" cy="403278"/>
            <a:chOff x="3406990" y="1554236"/>
            <a:chExt cx="6323291" cy="403278"/>
          </a:xfrm>
        </p:grpSpPr>
        <p:sp>
          <p:nvSpPr>
            <p:cNvPr id="14" name="Rectangle 13">
              <a:extLst>
                <a:ext uri="{FF2B5EF4-FFF2-40B4-BE49-F238E27FC236}">
                  <a16:creationId xmlns:a16="http://schemas.microsoft.com/office/drawing/2014/main" id="{1FFE037C-4FB7-4633-9A32-6B968346D6CD}"/>
                </a:ext>
              </a:extLst>
            </p:cNvPr>
            <p:cNvSpPr/>
            <p:nvPr/>
          </p:nvSpPr>
          <p:spPr>
            <a:xfrm>
              <a:off x="3406990" y="1588182"/>
              <a:ext cx="1138453" cy="369332"/>
            </a:xfrm>
            <a:prstGeom prst="rect">
              <a:avLst/>
            </a:prstGeom>
          </p:spPr>
          <p:txBody>
            <a:bodyPr wrap="none">
              <a:spAutoFit/>
            </a:bodyPr>
            <a:lstStyle/>
            <a:p>
              <a:r>
                <a:rPr lang="nl-NL" dirty="0">
                  <a:solidFill>
                    <a:schemeClr val="bg1"/>
                  </a:solidFill>
                  <a:latin typeface="Nexa Bold" panose="02000000000000000000" pitchFamily="2" charset="77"/>
                </a:rPr>
                <a:t> Buildings </a:t>
              </a:r>
              <a:endParaRPr lang="en-US" dirty="0">
                <a:solidFill>
                  <a:schemeClr val="bg1"/>
                </a:solidFill>
              </a:endParaRPr>
            </a:p>
          </p:txBody>
        </p:sp>
        <p:sp>
          <p:nvSpPr>
            <p:cNvPr id="15" name="Rectangle 14">
              <a:extLst>
                <a:ext uri="{FF2B5EF4-FFF2-40B4-BE49-F238E27FC236}">
                  <a16:creationId xmlns:a16="http://schemas.microsoft.com/office/drawing/2014/main" id="{29BB74B7-0EE9-4E97-862F-8836D402D017}"/>
                </a:ext>
              </a:extLst>
            </p:cNvPr>
            <p:cNvSpPr/>
            <p:nvPr/>
          </p:nvSpPr>
          <p:spPr>
            <a:xfrm>
              <a:off x="6165427" y="1554236"/>
              <a:ext cx="756746" cy="369332"/>
            </a:xfrm>
            <a:prstGeom prst="rect">
              <a:avLst/>
            </a:prstGeom>
          </p:spPr>
          <p:txBody>
            <a:bodyPr wrap="none">
              <a:spAutoFit/>
            </a:bodyPr>
            <a:lstStyle/>
            <a:p>
              <a:r>
                <a:rPr lang="en-US" dirty="0">
                  <a:solidFill>
                    <a:schemeClr val="bg1"/>
                  </a:solidFill>
                </a:rPr>
                <a:t>Traffic</a:t>
              </a:r>
            </a:p>
          </p:txBody>
        </p:sp>
        <p:sp>
          <p:nvSpPr>
            <p:cNvPr id="16" name="Rectangle 15">
              <a:extLst>
                <a:ext uri="{FF2B5EF4-FFF2-40B4-BE49-F238E27FC236}">
                  <a16:creationId xmlns:a16="http://schemas.microsoft.com/office/drawing/2014/main" id="{0C59B68A-D8E1-493E-9863-21A1073C4406}"/>
                </a:ext>
              </a:extLst>
            </p:cNvPr>
            <p:cNvSpPr/>
            <p:nvPr/>
          </p:nvSpPr>
          <p:spPr>
            <a:xfrm>
              <a:off x="8905953" y="1565904"/>
              <a:ext cx="824328" cy="369332"/>
            </a:xfrm>
            <a:prstGeom prst="rect">
              <a:avLst/>
            </a:prstGeom>
          </p:spPr>
          <p:txBody>
            <a:bodyPr wrap="none">
              <a:spAutoFit/>
            </a:bodyPr>
            <a:lstStyle/>
            <a:p>
              <a:r>
                <a:rPr lang="nl-NL" dirty="0">
                  <a:solidFill>
                    <a:schemeClr val="bg1"/>
                  </a:solidFill>
                  <a:latin typeface="Nexa Bold" panose="02000000000000000000" pitchFamily="2" charset="77"/>
                </a:rPr>
                <a:t>Energy</a:t>
              </a:r>
            </a:p>
          </p:txBody>
        </p:sp>
      </p:grpSp>
      <p:grpSp>
        <p:nvGrpSpPr>
          <p:cNvPr id="2" name="Group 1">
            <a:extLst>
              <a:ext uri="{FF2B5EF4-FFF2-40B4-BE49-F238E27FC236}">
                <a16:creationId xmlns:a16="http://schemas.microsoft.com/office/drawing/2014/main" id="{E32C2F79-2F06-4CE3-8B73-F22A2C0B2502}"/>
              </a:ext>
            </a:extLst>
          </p:cNvPr>
          <p:cNvGrpSpPr/>
          <p:nvPr/>
        </p:nvGrpSpPr>
        <p:grpSpPr>
          <a:xfrm>
            <a:off x="475130" y="2245746"/>
            <a:ext cx="11247178" cy="928392"/>
            <a:chOff x="475130" y="2245746"/>
            <a:chExt cx="11247178" cy="928392"/>
          </a:xfrm>
        </p:grpSpPr>
        <p:sp>
          <p:nvSpPr>
            <p:cNvPr id="9" name="Vijfhoek 50">
              <a:extLst>
                <a:ext uri="{FF2B5EF4-FFF2-40B4-BE49-F238E27FC236}">
                  <a16:creationId xmlns:a16="http://schemas.microsoft.com/office/drawing/2014/main" id="{B9D55699-D16A-4C3F-97D3-3FB9627145A2}"/>
                </a:ext>
              </a:extLst>
            </p:cNvPr>
            <p:cNvSpPr/>
            <p:nvPr/>
          </p:nvSpPr>
          <p:spPr>
            <a:xfrm>
              <a:off x="475130" y="2245746"/>
              <a:ext cx="11247178"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17" name="Rectangle 16">
              <a:extLst>
                <a:ext uri="{FF2B5EF4-FFF2-40B4-BE49-F238E27FC236}">
                  <a16:creationId xmlns:a16="http://schemas.microsoft.com/office/drawing/2014/main" id="{43497348-D8E3-42B8-989A-1786D14D83A8}"/>
                </a:ext>
              </a:extLst>
            </p:cNvPr>
            <p:cNvSpPr/>
            <p:nvPr/>
          </p:nvSpPr>
          <p:spPr>
            <a:xfrm>
              <a:off x="761360" y="2496436"/>
              <a:ext cx="2042977" cy="338554"/>
            </a:xfrm>
            <a:prstGeom prst="rect">
              <a:avLst/>
            </a:prstGeom>
          </p:spPr>
          <p:txBody>
            <a:bodyPr wrap="square">
              <a:spAutoFit/>
            </a:bodyPr>
            <a:lstStyle/>
            <a:p>
              <a:pPr fontAlgn="t"/>
              <a:r>
                <a:rPr lang="nl-NL" sz="1600" b="1" dirty="0">
                  <a:solidFill>
                    <a:schemeClr val="bg1"/>
                  </a:solidFill>
                  <a:latin typeface="Nexa" charset="0"/>
                  <a:ea typeface="Nexa" charset="0"/>
                  <a:cs typeface="Nexa" charset="0"/>
                </a:rPr>
                <a:t>Centrum</a:t>
              </a:r>
            </a:p>
          </p:txBody>
        </p:sp>
        <p:sp>
          <p:nvSpPr>
            <p:cNvPr id="27" name="Rounded Rectangle 76">
              <a:extLst>
                <a:ext uri="{FF2B5EF4-FFF2-40B4-BE49-F238E27FC236}">
                  <a16:creationId xmlns:a16="http://schemas.microsoft.com/office/drawing/2014/main" id="{38FB16A8-BD02-43F1-A640-99EA45234581}"/>
                </a:ext>
              </a:extLst>
            </p:cNvPr>
            <p:cNvSpPr/>
            <p:nvPr/>
          </p:nvSpPr>
          <p:spPr>
            <a:xfrm>
              <a:off x="3411408" y="2271262"/>
              <a:ext cx="1320802" cy="895695"/>
            </a:xfrm>
            <a:prstGeom prst="roundRect">
              <a:avLst>
                <a:gd name="adj" fmla="val 50000"/>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Focus</a:t>
              </a:r>
            </a:p>
          </p:txBody>
        </p:sp>
        <p:sp>
          <p:nvSpPr>
            <p:cNvPr id="45" name="Rounded Rectangle 76">
              <a:extLst>
                <a:ext uri="{FF2B5EF4-FFF2-40B4-BE49-F238E27FC236}">
                  <a16:creationId xmlns:a16="http://schemas.microsoft.com/office/drawing/2014/main" id="{4397927C-326E-48D8-A64B-062949C94741}"/>
                </a:ext>
              </a:extLst>
            </p:cNvPr>
            <p:cNvSpPr/>
            <p:nvPr/>
          </p:nvSpPr>
          <p:spPr>
            <a:xfrm>
              <a:off x="5883399" y="2271262"/>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High</a:t>
              </a:r>
            </a:p>
          </p:txBody>
        </p:sp>
        <p:sp>
          <p:nvSpPr>
            <p:cNvPr id="47" name="Rounded Rectangle 76">
              <a:extLst>
                <a:ext uri="{FF2B5EF4-FFF2-40B4-BE49-F238E27FC236}">
                  <a16:creationId xmlns:a16="http://schemas.microsoft.com/office/drawing/2014/main" id="{C1C6254A-A16E-457B-98A7-06E39D379DA4}"/>
                </a:ext>
              </a:extLst>
            </p:cNvPr>
            <p:cNvSpPr/>
            <p:nvPr/>
          </p:nvSpPr>
          <p:spPr>
            <a:xfrm>
              <a:off x="8657716" y="2257414"/>
              <a:ext cx="1320802" cy="895695"/>
            </a:xfrm>
            <a:prstGeom prst="roundRect">
              <a:avLst>
                <a:gd name="adj" fmla="val 50000"/>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Focus</a:t>
              </a:r>
            </a:p>
          </p:txBody>
        </p:sp>
      </p:grpSp>
      <p:grpSp>
        <p:nvGrpSpPr>
          <p:cNvPr id="3" name="Group 2">
            <a:extLst>
              <a:ext uri="{FF2B5EF4-FFF2-40B4-BE49-F238E27FC236}">
                <a16:creationId xmlns:a16="http://schemas.microsoft.com/office/drawing/2014/main" id="{CCAB233E-BCC6-4C1C-92B4-A1A210C257E9}"/>
              </a:ext>
            </a:extLst>
          </p:cNvPr>
          <p:cNvGrpSpPr/>
          <p:nvPr/>
        </p:nvGrpSpPr>
        <p:grpSpPr>
          <a:xfrm>
            <a:off x="475130" y="3383852"/>
            <a:ext cx="11247178" cy="942445"/>
            <a:chOff x="475130" y="3383852"/>
            <a:chExt cx="11247178" cy="942445"/>
          </a:xfrm>
        </p:grpSpPr>
        <p:sp>
          <p:nvSpPr>
            <p:cNvPr id="10" name="Vijfhoek 51">
              <a:extLst>
                <a:ext uri="{FF2B5EF4-FFF2-40B4-BE49-F238E27FC236}">
                  <a16:creationId xmlns:a16="http://schemas.microsoft.com/office/drawing/2014/main" id="{F57C9E4A-3178-48A9-AA85-73FE1979BEDB}"/>
                </a:ext>
              </a:extLst>
            </p:cNvPr>
            <p:cNvSpPr/>
            <p:nvPr/>
          </p:nvSpPr>
          <p:spPr>
            <a:xfrm>
              <a:off x="475130" y="3397905"/>
              <a:ext cx="11247178"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18" name="Rectangle 17">
              <a:extLst>
                <a:ext uri="{FF2B5EF4-FFF2-40B4-BE49-F238E27FC236}">
                  <a16:creationId xmlns:a16="http://schemas.microsoft.com/office/drawing/2014/main" id="{C3D7F4ED-C46D-49C8-83CC-67E421D4619F}"/>
                </a:ext>
              </a:extLst>
            </p:cNvPr>
            <p:cNvSpPr/>
            <p:nvPr/>
          </p:nvSpPr>
          <p:spPr>
            <a:xfrm>
              <a:off x="761360" y="3692379"/>
              <a:ext cx="2502540" cy="338554"/>
            </a:xfrm>
            <a:prstGeom prst="rect">
              <a:avLst/>
            </a:prstGeom>
          </p:spPr>
          <p:txBody>
            <a:bodyPr wrap="square">
              <a:spAutoFit/>
            </a:bodyPr>
            <a:lstStyle/>
            <a:p>
              <a:pPr fontAlgn="t"/>
              <a:r>
                <a:rPr lang="nl-NL" sz="1600" b="1" dirty="0">
                  <a:solidFill>
                    <a:schemeClr val="bg1"/>
                  </a:solidFill>
                  <a:latin typeface="Nexa" charset="0"/>
                  <a:ea typeface="Nexa" charset="0"/>
                  <a:cs typeface="Nexa" charset="0"/>
                </a:rPr>
                <a:t>Noord</a:t>
              </a:r>
            </a:p>
          </p:txBody>
        </p:sp>
        <p:sp>
          <p:nvSpPr>
            <p:cNvPr id="30" name="Rounded Rectangle 76">
              <a:extLst>
                <a:ext uri="{FF2B5EF4-FFF2-40B4-BE49-F238E27FC236}">
                  <a16:creationId xmlns:a16="http://schemas.microsoft.com/office/drawing/2014/main" id="{8481C02E-55D1-4C1A-BD80-2950E75EFC6D}"/>
                </a:ext>
              </a:extLst>
            </p:cNvPr>
            <p:cNvSpPr/>
            <p:nvPr/>
          </p:nvSpPr>
          <p:spPr>
            <a:xfrm>
              <a:off x="3411408" y="3417508"/>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High</a:t>
              </a:r>
            </a:p>
          </p:txBody>
        </p:sp>
        <p:sp>
          <p:nvSpPr>
            <p:cNvPr id="44" name="Rounded Rectangle 76">
              <a:extLst>
                <a:ext uri="{FF2B5EF4-FFF2-40B4-BE49-F238E27FC236}">
                  <a16:creationId xmlns:a16="http://schemas.microsoft.com/office/drawing/2014/main" id="{5A250486-7DDA-4393-B421-1E705E406CAD}"/>
                </a:ext>
              </a:extLst>
            </p:cNvPr>
            <p:cNvSpPr/>
            <p:nvPr/>
          </p:nvSpPr>
          <p:spPr>
            <a:xfrm>
              <a:off x="5954302" y="3402836"/>
              <a:ext cx="1320802" cy="895695"/>
            </a:xfrm>
            <a:prstGeom prst="roundRect">
              <a:avLst>
                <a:gd name="adj" fmla="val 50000"/>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Focus</a:t>
              </a:r>
            </a:p>
          </p:txBody>
        </p:sp>
        <p:sp>
          <p:nvSpPr>
            <p:cNvPr id="48" name="Rounded Rectangle 76">
              <a:extLst>
                <a:ext uri="{FF2B5EF4-FFF2-40B4-BE49-F238E27FC236}">
                  <a16:creationId xmlns:a16="http://schemas.microsoft.com/office/drawing/2014/main" id="{C98014C4-4B6D-498E-835E-7EBDE96E2753}"/>
                </a:ext>
              </a:extLst>
            </p:cNvPr>
            <p:cNvSpPr/>
            <p:nvPr/>
          </p:nvSpPr>
          <p:spPr>
            <a:xfrm>
              <a:off x="8657716" y="3383852"/>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High</a:t>
              </a:r>
            </a:p>
          </p:txBody>
        </p:sp>
      </p:grpSp>
      <p:grpSp>
        <p:nvGrpSpPr>
          <p:cNvPr id="5" name="Group 4">
            <a:extLst>
              <a:ext uri="{FF2B5EF4-FFF2-40B4-BE49-F238E27FC236}">
                <a16:creationId xmlns:a16="http://schemas.microsoft.com/office/drawing/2014/main" id="{49ECA5D1-88F1-431C-B1AB-73992585AB77}"/>
              </a:ext>
            </a:extLst>
          </p:cNvPr>
          <p:cNvGrpSpPr/>
          <p:nvPr/>
        </p:nvGrpSpPr>
        <p:grpSpPr>
          <a:xfrm>
            <a:off x="475130" y="5757989"/>
            <a:ext cx="11247176" cy="949724"/>
            <a:chOff x="475130" y="5757989"/>
            <a:chExt cx="11247176" cy="949724"/>
          </a:xfrm>
        </p:grpSpPr>
        <p:sp>
          <p:nvSpPr>
            <p:cNvPr id="12" name="Vijfhoek 86">
              <a:extLst>
                <a:ext uri="{FF2B5EF4-FFF2-40B4-BE49-F238E27FC236}">
                  <a16:creationId xmlns:a16="http://schemas.microsoft.com/office/drawing/2014/main" id="{A9434136-67CA-4BD7-87FF-BDCB644D0A76}"/>
                </a:ext>
              </a:extLst>
            </p:cNvPr>
            <p:cNvSpPr/>
            <p:nvPr/>
          </p:nvSpPr>
          <p:spPr>
            <a:xfrm>
              <a:off x="475130" y="5757989"/>
              <a:ext cx="11247176"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19" name="Rectangle 18">
              <a:extLst>
                <a:ext uri="{FF2B5EF4-FFF2-40B4-BE49-F238E27FC236}">
                  <a16:creationId xmlns:a16="http://schemas.microsoft.com/office/drawing/2014/main" id="{7131337D-7E66-4843-8CDF-86BE43B446B1}"/>
                </a:ext>
              </a:extLst>
            </p:cNvPr>
            <p:cNvSpPr/>
            <p:nvPr/>
          </p:nvSpPr>
          <p:spPr>
            <a:xfrm>
              <a:off x="756907" y="6001205"/>
              <a:ext cx="1752087" cy="338554"/>
            </a:xfrm>
            <a:prstGeom prst="rect">
              <a:avLst/>
            </a:prstGeom>
          </p:spPr>
          <p:txBody>
            <a:bodyPr wrap="square">
              <a:spAutoFit/>
            </a:bodyPr>
            <a:lstStyle/>
            <a:p>
              <a:pPr fontAlgn="t"/>
              <a:r>
                <a:rPr lang="nl-NL" sz="1600" b="1" dirty="0">
                  <a:solidFill>
                    <a:schemeClr val="bg1"/>
                  </a:solidFill>
                  <a:latin typeface="Nexa" charset="0"/>
                  <a:ea typeface="Nexa" charset="0"/>
                  <a:cs typeface="Nexa" charset="0"/>
                </a:rPr>
                <a:t>Nieuw West</a:t>
              </a:r>
            </a:p>
          </p:txBody>
        </p:sp>
        <p:sp>
          <p:nvSpPr>
            <p:cNvPr id="42" name="Rounded Rectangle 76">
              <a:extLst>
                <a:ext uri="{FF2B5EF4-FFF2-40B4-BE49-F238E27FC236}">
                  <a16:creationId xmlns:a16="http://schemas.microsoft.com/office/drawing/2014/main" id="{598480F7-3E86-4128-B961-585D29AFEA32}"/>
                </a:ext>
              </a:extLst>
            </p:cNvPr>
            <p:cNvSpPr/>
            <p:nvPr/>
          </p:nvSpPr>
          <p:spPr>
            <a:xfrm>
              <a:off x="3406990" y="5812018"/>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High</a:t>
              </a:r>
            </a:p>
          </p:txBody>
        </p:sp>
        <p:sp>
          <p:nvSpPr>
            <p:cNvPr id="43" name="Rounded Rectangle 76">
              <a:extLst>
                <a:ext uri="{FF2B5EF4-FFF2-40B4-BE49-F238E27FC236}">
                  <a16:creationId xmlns:a16="http://schemas.microsoft.com/office/drawing/2014/main" id="{51F33E4E-DA38-4674-BCA3-626633FD736E}"/>
                </a:ext>
              </a:extLst>
            </p:cNvPr>
            <p:cNvSpPr/>
            <p:nvPr/>
          </p:nvSpPr>
          <p:spPr>
            <a:xfrm>
              <a:off x="5954302" y="5787641"/>
              <a:ext cx="1320802" cy="895695"/>
            </a:xfrm>
            <a:prstGeom prst="roundRect">
              <a:avLst>
                <a:gd name="adj" fmla="val 50000"/>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Focus</a:t>
              </a:r>
            </a:p>
          </p:txBody>
        </p:sp>
        <p:sp>
          <p:nvSpPr>
            <p:cNvPr id="49" name="Rounded Rectangle 76">
              <a:extLst>
                <a:ext uri="{FF2B5EF4-FFF2-40B4-BE49-F238E27FC236}">
                  <a16:creationId xmlns:a16="http://schemas.microsoft.com/office/drawing/2014/main" id="{12A4E39A-8BB7-4D56-8712-5D73E50E405F}"/>
                </a:ext>
              </a:extLst>
            </p:cNvPr>
            <p:cNvSpPr/>
            <p:nvPr/>
          </p:nvSpPr>
          <p:spPr>
            <a:xfrm>
              <a:off x="8758619" y="5801352"/>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High</a:t>
              </a:r>
            </a:p>
          </p:txBody>
        </p:sp>
      </p:grpSp>
      <p:grpSp>
        <p:nvGrpSpPr>
          <p:cNvPr id="4" name="Group 3">
            <a:extLst>
              <a:ext uri="{FF2B5EF4-FFF2-40B4-BE49-F238E27FC236}">
                <a16:creationId xmlns:a16="http://schemas.microsoft.com/office/drawing/2014/main" id="{2D9CFE96-91A8-4D16-999E-E94B70896DDF}"/>
              </a:ext>
            </a:extLst>
          </p:cNvPr>
          <p:cNvGrpSpPr/>
          <p:nvPr/>
        </p:nvGrpSpPr>
        <p:grpSpPr>
          <a:xfrm>
            <a:off x="475129" y="4554572"/>
            <a:ext cx="11247177" cy="942445"/>
            <a:chOff x="475129" y="4554572"/>
            <a:chExt cx="11247177" cy="942445"/>
          </a:xfrm>
        </p:grpSpPr>
        <p:sp>
          <p:nvSpPr>
            <p:cNvPr id="11" name="Vijfhoek 77">
              <a:extLst>
                <a:ext uri="{FF2B5EF4-FFF2-40B4-BE49-F238E27FC236}">
                  <a16:creationId xmlns:a16="http://schemas.microsoft.com/office/drawing/2014/main" id="{5E970598-8775-4964-A2F9-E2216A8E6C36}"/>
                </a:ext>
              </a:extLst>
            </p:cNvPr>
            <p:cNvSpPr/>
            <p:nvPr/>
          </p:nvSpPr>
          <p:spPr>
            <a:xfrm>
              <a:off x="475129" y="4554572"/>
              <a:ext cx="11247177"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Nexa Bold" panose="02000000000000000000" pitchFamily="2" charset="77"/>
              </a:endParaRPr>
            </a:p>
          </p:txBody>
        </p:sp>
        <p:sp>
          <p:nvSpPr>
            <p:cNvPr id="34" name="Rectangle 12">
              <a:extLst>
                <a:ext uri="{FF2B5EF4-FFF2-40B4-BE49-F238E27FC236}">
                  <a16:creationId xmlns:a16="http://schemas.microsoft.com/office/drawing/2014/main" id="{BD988EFE-B9BC-4DFD-8213-186C16ED24B1}"/>
                </a:ext>
              </a:extLst>
            </p:cNvPr>
            <p:cNvSpPr/>
            <p:nvPr/>
          </p:nvSpPr>
          <p:spPr>
            <a:xfrm>
              <a:off x="808358" y="4731579"/>
              <a:ext cx="1995979" cy="338554"/>
            </a:xfrm>
            <a:prstGeom prst="rect">
              <a:avLst/>
            </a:prstGeom>
          </p:spPr>
          <p:txBody>
            <a:bodyPr wrap="square">
              <a:spAutoFit/>
            </a:bodyPr>
            <a:lstStyle/>
            <a:p>
              <a:pPr fontAlgn="t"/>
              <a:r>
                <a:rPr lang="nl-NL" sz="1600" b="1" dirty="0">
                  <a:solidFill>
                    <a:schemeClr val="bg1"/>
                  </a:solidFill>
                  <a:latin typeface="Nexa" charset="0"/>
                  <a:ea typeface="Nexa" charset="0"/>
                  <a:cs typeface="Nexa" charset="0"/>
                </a:rPr>
                <a:t>West</a:t>
              </a:r>
            </a:p>
          </p:txBody>
        </p:sp>
        <p:sp>
          <p:nvSpPr>
            <p:cNvPr id="41" name="Rounded Rectangle 76">
              <a:extLst>
                <a:ext uri="{FF2B5EF4-FFF2-40B4-BE49-F238E27FC236}">
                  <a16:creationId xmlns:a16="http://schemas.microsoft.com/office/drawing/2014/main" id="{3C8D85FB-2D1E-4F1B-B792-8A33EE9E6140}"/>
                </a:ext>
              </a:extLst>
            </p:cNvPr>
            <p:cNvSpPr/>
            <p:nvPr/>
          </p:nvSpPr>
          <p:spPr>
            <a:xfrm>
              <a:off x="3406990" y="4587269"/>
              <a:ext cx="1320802" cy="895695"/>
            </a:xfrm>
            <a:prstGeom prst="roundRect">
              <a:avLst>
                <a:gd name="adj" fmla="val 50000"/>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Focus</a:t>
              </a:r>
            </a:p>
          </p:txBody>
        </p:sp>
        <p:sp>
          <p:nvSpPr>
            <p:cNvPr id="46" name="Rounded Rectangle 76">
              <a:extLst>
                <a:ext uri="{FF2B5EF4-FFF2-40B4-BE49-F238E27FC236}">
                  <a16:creationId xmlns:a16="http://schemas.microsoft.com/office/drawing/2014/main" id="{6C4B97DA-9A50-4979-AF2B-047821633B7B}"/>
                </a:ext>
              </a:extLst>
            </p:cNvPr>
            <p:cNvSpPr/>
            <p:nvPr/>
          </p:nvSpPr>
          <p:spPr>
            <a:xfrm>
              <a:off x="5954302" y="4594295"/>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High</a:t>
              </a:r>
            </a:p>
          </p:txBody>
        </p:sp>
        <p:sp>
          <p:nvSpPr>
            <p:cNvPr id="50" name="Rounded Rectangle 76">
              <a:extLst>
                <a:ext uri="{FF2B5EF4-FFF2-40B4-BE49-F238E27FC236}">
                  <a16:creationId xmlns:a16="http://schemas.microsoft.com/office/drawing/2014/main" id="{17C3BAFF-2238-4412-A2F5-A2DDEADA6BC0}"/>
                </a:ext>
              </a:extLst>
            </p:cNvPr>
            <p:cNvSpPr/>
            <p:nvPr/>
          </p:nvSpPr>
          <p:spPr>
            <a:xfrm>
              <a:off x="8700224" y="4601322"/>
              <a:ext cx="1320802" cy="895695"/>
            </a:xfrm>
            <a:prstGeom prst="roundRect">
              <a:avLst>
                <a:gd name="adj" fmla="val 50000"/>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Medium</a:t>
              </a:r>
            </a:p>
          </p:txBody>
        </p:sp>
      </p:grpSp>
    </p:spTree>
    <p:extLst>
      <p:ext uri="{BB962C8B-B14F-4D97-AF65-F5344CB8AC3E}">
        <p14:creationId xmlns:p14="http://schemas.microsoft.com/office/powerpoint/2010/main" val="126357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53" presetClass="entr" presetSubtype="16"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2500"/>
                            </p:stCondLst>
                            <p:childTnLst>
                              <p:par>
                                <p:cTn id="23" presetID="53" presetClass="entr" presetSubtype="16" fill="hold" nodeType="afterEffect">
                                  <p:stCondLst>
                                    <p:cond delay="5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utumn Leaves">
            <a:extLst>
              <a:ext uri="{FF2B5EF4-FFF2-40B4-BE49-F238E27FC236}">
                <a16:creationId xmlns:a16="http://schemas.microsoft.com/office/drawing/2014/main" id="{E6610A72-083B-463F-BF1A-92308DC3B41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1154" b="4576"/>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2F4F6196-CA56-457B-BEB7-F7FC43DE1847}"/>
              </a:ext>
            </a:extLst>
          </p:cNvPr>
          <p:cNvSpPr/>
          <p:nvPr/>
        </p:nvSpPr>
        <p:spPr>
          <a:xfrm>
            <a:off x="20" y="21342"/>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sp>
        <p:nvSpPr>
          <p:cNvPr id="13" name="Titel 1">
            <a:extLst>
              <a:ext uri="{FF2B5EF4-FFF2-40B4-BE49-F238E27FC236}">
                <a16:creationId xmlns:a16="http://schemas.microsoft.com/office/drawing/2014/main" id="{5812A044-A3CD-4E40-83FA-DDCB9F3B32A3}"/>
              </a:ext>
            </a:extLst>
          </p:cNvPr>
          <p:cNvSpPr>
            <a:spLocks noGrp="1"/>
          </p:cNvSpPr>
          <p:nvPr>
            <p:ph type="title"/>
          </p:nvPr>
        </p:nvSpPr>
        <p:spPr>
          <a:xfrm>
            <a:off x="333150" y="442882"/>
            <a:ext cx="6147680" cy="478834"/>
          </a:xfrm>
        </p:spPr>
        <p:txBody>
          <a:bodyPr>
            <a:normAutofit/>
          </a:bodyPr>
          <a:lstStyle/>
          <a:p>
            <a:r>
              <a:rPr lang="nl-NL" sz="2800" dirty="0">
                <a:solidFill>
                  <a:schemeClr val="bg1"/>
                </a:solidFill>
                <a:latin typeface="Nexa" charset="0"/>
                <a:ea typeface="Nexa" charset="0"/>
                <a:cs typeface="Nexa" charset="0"/>
              </a:rPr>
              <a:t>Neighbourhood comparison</a:t>
            </a:r>
          </a:p>
        </p:txBody>
      </p:sp>
      <p:grpSp>
        <p:nvGrpSpPr>
          <p:cNvPr id="3" name="Group 2">
            <a:extLst>
              <a:ext uri="{FF2B5EF4-FFF2-40B4-BE49-F238E27FC236}">
                <a16:creationId xmlns:a16="http://schemas.microsoft.com/office/drawing/2014/main" id="{5956D83B-1A89-4CAB-A0D8-F0567681B764}"/>
              </a:ext>
            </a:extLst>
          </p:cNvPr>
          <p:cNvGrpSpPr/>
          <p:nvPr/>
        </p:nvGrpSpPr>
        <p:grpSpPr>
          <a:xfrm>
            <a:off x="3418140" y="1565904"/>
            <a:ext cx="6488007" cy="379903"/>
            <a:chOff x="3418140" y="1565904"/>
            <a:chExt cx="6488007" cy="379903"/>
          </a:xfrm>
        </p:grpSpPr>
        <p:sp>
          <p:nvSpPr>
            <p:cNvPr id="14" name="Rectangle 13">
              <a:extLst>
                <a:ext uri="{FF2B5EF4-FFF2-40B4-BE49-F238E27FC236}">
                  <a16:creationId xmlns:a16="http://schemas.microsoft.com/office/drawing/2014/main" id="{1FFE037C-4FB7-4633-9A32-6B968346D6CD}"/>
                </a:ext>
              </a:extLst>
            </p:cNvPr>
            <p:cNvSpPr/>
            <p:nvPr/>
          </p:nvSpPr>
          <p:spPr>
            <a:xfrm>
              <a:off x="3418140" y="1565904"/>
              <a:ext cx="1032655" cy="369332"/>
            </a:xfrm>
            <a:prstGeom prst="rect">
              <a:avLst/>
            </a:prstGeom>
          </p:spPr>
          <p:txBody>
            <a:bodyPr wrap="none">
              <a:spAutoFit/>
            </a:bodyPr>
            <a:lstStyle/>
            <a:p>
              <a:r>
                <a:rPr lang="en-US" dirty="0">
                  <a:solidFill>
                    <a:schemeClr val="bg1"/>
                  </a:solidFill>
                </a:rPr>
                <a:t>Buildings</a:t>
              </a:r>
            </a:p>
          </p:txBody>
        </p:sp>
        <p:sp>
          <p:nvSpPr>
            <p:cNvPr id="15" name="Rectangle 14">
              <a:extLst>
                <a:ext uri="{FF2B5EF4-FFF2-40B4-BE49-F238E27FC236}">
                  <a16:creationId xmlns:a16="http://schemas.microsoft.com/office/drawing/2014/main" id="{29BB74B7-0EE9-4E97-862F-8836D402D017}"/>
                </a:ext>
              </a:extLst>
            </p:cNvPr>
            <p:cNvSpPr/>
            <p:nvPr/>
          </p:nvSpPr>
          <p:spPr>
            <a:xfrm>
              <a:off x="6255804" y="1576475"/>
              <a:ext cx="756746" cy="369332"/>
            </a:xfrm>
            <a:prstGeom prst="rect">
              <a:avLst/>
            </a:prstGeom>
          </p:spPr>
          <p:txBody>
            <a:bodyPr wrap="none">
              <a:spAutoFit/>
            </a:bodyPr>
            <a:lstStyle/>
            <a:p>
              <a:r>
                <a:rPr lang="en-US" dirty="0">
                  <a:solidFill>
                    <a:schemeClr val="bg1"/>
                  </a:solidFill>
                </a:rPr>
                <a:t>Traffic</a:t>
              </a:r>
            </a:p>
          </p:txBody>
        </p:sp>
        <p:sp>
          <p:nvSpPr>
            <p:cNvPr id="16" name="Rectangle 15">
              <a:extLst>
                <a:ext uri="{FF2B5EF4-FFF2-40B4-BE49-F238E27FC236}">
                  <a16:creationId xmlns:a16="http://schemas.microsoft.com/office/drawing/2014/main" id="{0C59B68A-D8E1-493E-9863-21A1073C4406}"/>
                </a:ext>
              </a:extLst>
            </p:cNvPr>
            <p:cNvSpPr/>
            <p:nvPr/>
          </p:nvSpPr>
          <p:spPr>
            <a:xfrm>
              <a:off x="9081819" y="1565904"/>
              <a:ext cx="824328" cy="369332"/>
            </a:xfrm>
            <a:prstGeom prst="rect">
              <a:avLst/>
            </a:prstGeom>
          </p:spPr>
          <p:txBody>
            <a:bodyPr wrap="none">
              <a:spAutoFit/>
            </a:bodyPr>
            <a:lstStyle/>
            <a:p>
              <a:r>
                <a:rPr lang="nl-NL" dirty="0">
                  <a:solidFill>
                    <a:schemeClr val="bg1"/>
                  </a:solidFill>
                  <a:latin typeface="Nexa Bold" panose="02000000000000000000" pitchFamily="2" charset="77"/>
                </a:rPr>
                <a:t>Energy</a:t>
              </a:r>
            </a:p>
          </p:txBody>
        </p:sp>
      </p:grpSp>
      <p:grpSp>
        <p:nvGrpSpPr>
          <p:cNvPr id="32" name="Group 31">
            <a:extLst>
              <a:ext uri="{FF2B5EF4-FFF2-40B4-BE49-F238E27FC236}">
                <a16:creationId xmlns:a16="http://schemas.microsoft.com/office/drawing/2014/main" id="{ECDB62EF-B382-442C-86C9-8460DF0DEC3A}"/>
              </a:ext>
            </a:extLst>
          </p:cNvPr>
          <p:cNvGrpSpPr/>
          <p:nvPr/>
        </p:nvGrpSpPr>
        <p:grpSpPr>
          <a:xfrm>
            <a:off x="475130" y="5736647"/>
            <a:ext cx="11247176" cy="971066"/>
            <a:chOff x="475130" y="5736647"/>
            <a:chExt cx="11247176" cy="971066"/>
          </a:xfrm>
        </p:grpSpPr>
        <p:sp>
          <p:nvSpPr>
            <p:cNvPr id="12" name="Vijfhoek 86">
              <a:extLst>
                <a:ext uri="{FF2B5EF4-FFF2-40B4-BE49-F238E27FC236}">
                  <a16:creationId xmlns:a16="http://schemas.microsoft.com/office/drawing/2014/main" id="{A9434136-67CA-4BD7-87FF-BDCB644D0A76}"/>
                </a:ext>
              </a:extLst>
            </p:cNvPr>
            <p:cNvSpPr/>
            <p:nvPr/>
          </p:nvSpPr>
          <p:spPr>
            <a:xfrm>
              <a:off x="475130" y="5757989"/>
              <a:ext cx="11247176" cy="928392"/>
            </a:xfrm>
            <a:prstGeom prst="homePlate">
              <a:avLst>
                <a:gd name="adj" fmla="val 0"/>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19" name="Rectangle 18">
              <a:extLst>
                <a:ext uri="{FF2B5EF4-FFF2-40B4-BE49-F238E27FC236}">
                  <a16:creationId xmlns:a16="http://schemas.microsoft.com/office/drawing/2014/main" id="{7131337D-7E66-4843-8CDF-86BE43B446B1}"/>
                </a:ext>
              </a:extLst>
            </p:cNvPr>
            <p:cNvSpPr/>
            <p:nvPr/>
          </p:nvSpPr>
          <p:spPr>
            <a:xfrm>
              <a:off x="795245" y="5929007"/>
              <a:ext cx="1752087" cy="338554"/>
            </a:xfrm>
            <a:prstGeom prst="rect">
              <a:avLst/>
            </a:prstGeom>
          </p:spPr>
          <p:txBody>
            <a:bodyPr wrap="square">
              <a:spAutoFit/>
            </a:bodyPr>
            <a:lstStyle/>
            <a:p>
              <a:pPr fontAlgn="t"/>
              <a:r>
                <a:rPr lang="nl-NL" sz="1600" b="1" dirty="0">
                  <a:solidFill>
                    <a:schemeClr val="bg1"/>
                  </a:solidFill>
                  <a:latin typeface="Nexa" charset="0"/>
                  <a:ea typeface="Nexa" charset="0"/>
                  <a:cs typeface="Nexa" charset="0"/>
                </a:rPr>
                <a:t>Zuidoost</a:t>
              </a:r>
            </a:p>
          </p:txBody>
        </p:sp>
        <p:sp>
          <p:nvSpPr>
            <p:cNvPr id="43" name="Rounded Rectangle 76">
              <a:extLst>
                <a:ext uri="{FF2B5EF4-FFF2-40B4-BE49-F238E27FC236}">
                  <a16:creationId xmlns:a16="http://schemas.microsoft.com/office/drawing/2014/main" id="{2510662F-F834-40E6-A686-D9DF28E1F3D7}"/>
                </a:ext>
              </a:extLst>
            </p:cNvPr>
            <p:cNvSpPr/>
            <p:nvPr/>
          </p:nvSpPr>
          <p:spPr>
            <a:xfrm>
              <a:off x="3418140" y="5812018"/>
              <a:ext cx="1320802" cy="895695"/>
            </a:xfrm>
            <a:prstGeom prst="roundRect">
              <a:avLst>
                <a:gd name="adj" fmla="val 50000"/>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Medium</a:t>
              </a:r>
            </a:p>
          </p:txBody>
        </p:sp>
        <p:sp>
          <p:nvSpPr>
            <p:cNvPr id="44" name="Rounded Rectangle 76">
              <a:extLst>
                <a:ext uri="{FF2B5EF4-FFF2-40B4-BE49-F238E27FC236}">
                  <a16:creationId xmlns:a16="http://schemas.microsoft.com/office/drawing/2014/main" id="{F44CCA73-572D-49A9-ADC9-2D1D597CE690}"/>
                </a:ext>
              </a:extLst>
            </p:cNvPr>
            <p:cNvSpPr/>
            <p:nvPr/>
          </p:nvSpPr>
          <p:spPr>
            <a:xfrm>
              <a:off x="6035958" y="5736647"/>
              <a:ext cx="1320802" cy="895695"/>
            </a:xfrm>
            <a:prstGeom prst="roundRect">
              <a:avLst>
                <a:gd name="adj" fmla="val 50000"/>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Focus</a:t>
              </a:r>
            </a:p>
          </p:txBody>
        </p:sp>
        <p:sp>
          <p:nvSpPr>
            <p:cNvPr id="48" name="Rounded Rectangle 76">
              <a:extLst>
                <a:ext uri="{FF2B5EF4-FFF2-40B4-BE49-F238E27FC236}">
                  <a16:creationId xmlns:a16="http://schemas.microsoft.com/office/drawing/2014/main" id="{9689B2F4-E641-483E-8B58-87C86DC380CD}"/>
                </a:ext>
              </a:extLst>
            </p:cNvPr>
            <p:cNvSpPr/>
            <p:nvPr/>
          </p:nvSpPr>
          <p:spPr>
            <a:xfrm>
              <a:off x="8887344" y="5757989"/>
              <a:ext cx="1320802" cy="895695"/>
            </a:xfrm>
            <a:prstGeom prst="roundRect">
              <a:avLst>
                <a:gd name="adj" fmla="val 50000"/>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Focus</a:t>
              </a:r>
            </a:p>
          </p:txBody>
        </p:sp>
      </p:grpSp>
      <p:grpSp>
        <p:nvGrpSpPr>
          <p:cNvPr id="4" name="Group 3">
            <a:extLst>
              <a:ext uri="{FF2B5EF4-FFF2-40B4-BE49-F238E27FC236}">
                <a16:creationId xmlns:a16="http://schemas.microsoft.com/office/drawing/2014/main" id="{819F715E-742B-465E-901E-5F62B2EFFC15}"/>
              </a:ext>
            </a:extLst>
          </p:cNvPr>
          <p:cNvGrpSpPr/>
          <p:nvPr/>
        </p:nvGrpSpPr>
        <p:grpSpPr>
          <a:xfrm>
            <a:off x="475130" y="2245746"/>
            <a:ext cx="11247178" cy="928392"/>
            <a:chOff x="475130" y="2245746"/>
            <a:chExt cx="11247178" cy="928392"/>
          </a:xfrm>
        </p:grpSpPr>
        <p:sp>
          <p:nvSpPr>
            <p:cNvPr id="9" name="Vijfhoek 50">
              <a:extLst>
                <a:ext uri="{FF2B5EF4-FFF2-40B4-BE49-F238E27FC236}">
                  <a16:creationId xmlns:a16="http://schemas.microsoft.com/office/drawing/2014/main" id="{B9D55699-D16A-4C3F-97D3-3FB9627145A2}"/>
                </a:ext>
              </a:extLst>
            </p:cNvPr>
            <p:cNvSpPr/>
            <p:nvPr/>
          </p:nvSpPr>
          <p:spPr>
            <a:xfrm>
              <a:off x="475130" y="2245746"/>
              <a:ext cx="11247178"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17" name="Rectangle 16">
              <a:extLst>
                <a:ext uri="{FF2B5EF4-FFF2-40B4-BE49-F238E27FC236}">
                  <a16:creationId xmlns:a16="http://schemas.microsoft.com/office/drawing/2014/main" id="{43497348-D8E3-42B8-989A-1786D14D83A8}"/>
                </a:ext>
              </a:extLst>
            </p:cNvPr>
            <p:cNvSpPr/>
            <p:nvPr/>
          </p:nvSpPr>
          <p:spPr>
            <a:xfrm>
              <a:off x="761360" y="2496436"/>
              <a:ext cx="2042977" cy="338554"/>
            </a:xfrm>
            <a:prstGeom prst="rect">
              <a:avLst/>
            </a:prstGeom>
          </p:spPr>
          <p:txBody>
            <a:bodyPr wrap="square">
              <a:spAutoFit/>
            </a:bodyPr>
            <a:lstStyle/>
            <a:p>
              <a:pPr fontAlgn="t"/>
              <a:r>
                <a:rPr lang="nl-NL" sz="1600" b="1" dirty="0">
                  <a:solidFill>
                    <a:schemeClr val="bg1"/>
                  </a:solidFill>
                  <a:latin typeface="Nexa" charset="0"/>
                  <a:ea typeface="Nexa" charset="0"/>
                  <a:cs typeface="Nexa" charset="0"/>
                </a:rPr>
                <a:t>Westpoort</a:t>
              </a:r>
            </a:p>
          </p:txBody>
        </p:sp>
        <p:sp>
          <p:nvSpPr>
            <p:cNvPr id="20" name="Rounded Rectangle 76">
              <a:extLst>
                <a:ext uri="{FF2B5EF4-FFF2-40B4-BE49-F238E27FC236}">
                  <a16:creationId xmlns:a16="http://schemas.microsoft.com/office/drawing/2014/main" id="{DFAC6C8E-DD03-49EB-BA62-4D0614F35596}"/>
                </a:ext>
              </a:extLst>
            </p:cNvPr>
            <p:cNvSpPr/>
            <p:nvPr/>
          </p:nvSpPr>
          <p:spPr>
            <a:xfrm>
              <a:off x="6004786" y="2271262"/>
              <a:ext cx="1351974" cy="895695"/>
            </a:xfrm>
            <a:prstGeom prst="roundRect">
              <a:avLst>
                <a:gd name="adj" fmla="val 50000"/>
              </a:avLst>
            </a:prstGeom>
            <a:solidFill>
              <a:srgbClr val="F8C04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Unclear</a:t>
              </a:r>
            </a:p>
          </p:txBody>
        </p:sp>
        <p:sp>
          <p:nvSpPr>
            <p:cNvPr id="27" name="Rounded Rectangle 76">
              <a:extLst>
                <a:ext uri="{FF2B5EF4-FFF2-40B4-BE49-F238E27FC236}">
                  <a16:creationId xmlns:a16="http://schemas.microsoft.com/office/drawing/2014/main" id="{38FB16A8-BD02-43F1-A640-99EA45234581}"/>
                </a:ext>
              </a:extLst>
            </p:cNvPr>
            <p:cNvSpPr/>
            <p:nvPr/>
          </p:nvSpPr>
          <p:spPr>
            <a:xfrm>
              <a:off x="3411408" y="2271262"/>
              <a:ext cx="1320802" cy="895695"/>
            </a:xfrm>
            <a:prstGeom prst="roundRect">
              <a:avLst>
                <a:gd name="adj" fmla="val 50000"/>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Medium</a:t>
              </a:r>
            </a:p>
          </p:txBody>
        </p:sp>
        <p:sp>
          <p:nvSpPr>
            <p:cNvPr id="49" name="Rounded Rectangle 76">
              <a:extLst>
                <a:ext uri="{FF2B5EF4-FFF2-40B4-BE49-F238E27FC236}">
                  <a16:creationId xmlns:a16="http://schemas.microsoft.com/office/drawing/2014/main" id="{D17F8725-389B-49EB-B3F7-D190D80C6D04}"/>
                </a:ext>
              </a:extLst>
            </p:cNvPr>
            <p:cNvSpPr/>
            <p:nvPr/>
          </p:nvSpPr>
          <p:spPr>
            <a:xfrm>
              <a:off x="8833582" y="2262094"/>
              <a:ext cx="1320802" cy="895695"/>
            </a:xfrm>
            <a:prstGeom prst="roundRect">
              <a:avLst>
                <a:gd name="adj" fmla="val 50000"/>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Focus</a:t>
              </a:r>
            </a:p>
          </p:txBody>
        </p:sp>
      </p:grpSp>
      <p:grpSp>
        <p:nvGrpSpPr>
          <p:cNvPr id="8" name="Group 7">
            <a:extLst>
              <a:ext uri="{FF2B5EF4-FFF2-40B4-BE49-F238E27FC236}">
                <a16:creationId xmlns:a16="http://schemas.microsoft.com/office/drawing/2014/main" id="{2F6DCA07-9D6B-4F3B-A9E7-2C2E6CDBEDA5}"/>
              </a:ext>
            </a:extLst>
          </p:cNvPr>
          <p:cNvGrpSpPr/>
          <p:nvPr/>
        </p:nvGrpSpPr>
        <p:grpSpPr>
          <a:xfrm>
            <a:off x="475129" y="4547391"/>
            <a:ext cx="11247177" cy="935573"/>
            <a:chOff x="475129" y="4547391"/>
            <a:chExt cx="11247177" cy="935573"/>
          </a:xfrm>
        </p:grpSpPr>
        <p:sp>
          <p:nvSpPr>
            <p:cNvPr id="11" name="Vijfhoek 77">
              <a:extLst>
                <a:ext uri="{FF2B5EF4-FFF2-40B4-BE49-F238E27FC236}">
                  <a16:creationId xmlns:a16="http://schemas.microsoft.com/office/drawing/2014/main" id="{5E970598-8775-4964-A2F9-E2216A8E6C36}"/>
                </a:ext>
              </a:extLst>
            </p:cNvPr>
            <p:cNvSpPr/>
            <p:nvPr/>
          </p:nvSpPr>
          <p:spPr>
            <a:xfrm>
              <a:off x="475129" y="4554572"/>
              <a:ext cx="11247177" cy="928392"/>
            </a:xfrm>
            <a:prstGeom prst="homePlate">
              <a:avLst>
                <a:gd name="adj" fmla="val 0"/>
              </a:avLst>
            </a:prstGeom>
            <a:solidFill>
              <a:srgbClr val="00B05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Nexa Bold" panose="02000000000000000000" pitchFamily="2" charset="77"/>
              </a:endParaRPr>
            </a:p>
          </p:txBody>
        </p:sp>
        <p:sp>
          <p:nvSpPr>
            <p:cNvPr id="34" name="Rectangle 12">
              <a:extLst>
                <a:ext uri="{FF2B5EF4-FFF2-40B4-BE49-F238E27FC236}">
                  <a16:creationId xmlns:a16="http://schemas.microsoft.com/office/drawing/2014/main" id="{BD988EFE-B9BC-4DFD-8213-186C16ED24B1}"/>
                </a:ext>
              </a:extLst>
            </p:cNvPr>
            <p:cNvSpPr/>
            <p:nvPr/>
          </p:nvSpPr>
          <p:spPr>
            <a:xfrm>
              <a:off x="808358" y="4731579"/>
              <a:ext cx="1995979" cy="338554"/>
            </a:xfrm>
            <a:prstGeom prst="rect">
              <a:avLst/>
            </a:prstGeom>
          </p:spPr>
          <p:txBody>
            <a:bodyPr wrap="square">
              <a:spAutoFit/>
            </a:bodyPr>
            <a:lstStyle/>
            <a:p>
              <a:pPr fontAlgn="t"/>
              <a:r>
                <a:rPr lang="nl-NL" sz="1600" b="1" dirty="0">
                  <a:solidFill>
                    <a:schemeClr val="bg1"/>
                  </a:solidFill>
                  <a:latin typeface="Nexa" charset="0"/>
                  <a:ea typeface="Nexa" charset="0"/>
                  <a:cs typeface="Nexa" charset="0"/>
                </a:rPr>
                <a:t>Oost</a:t>
              </a:r>
            </a:p>
          </p:txBody>
        </p:sp>
        <p:sp>
          <p:nvSpPr>
            <p:cNvPr id="42" name="Rounded Rectangle 76">
              <a:extLst>
                <a:ext uri="{FF2B5EF4-FFF2-40B4-BE49-F238E27FC236}">
                  <a16:creationId xmlns:a16="http://schemas.microsoft.com/office/drawing/2014/main" id="{E361EE64-4119-490F-BB86-AC20E0E10C1F}"/>
                </a:ext>
              </a:extLst>
            </p:cNvPr>
            <p:cNvSpPr/>
            <p:nvPr/>
          </p:nvSpPr>
          <p:spPr>
            <a:xfrm>
              <a:off x="3406990" y="4554141"/>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High</a:t>
              </a:r>
            </a:p>
          </p:txBody>
        </p:sp>
        <p:sp>
          <p:nvSpPr>
            <p:cNvPr id="46" name="Rounded Rectangle 76">
              <a:extLst>
                <a:ext uri="{FF2B5EF4-FFF2-40B4-BE49-F238E27FC236}">
                  <a16:creationId xmlns:a16="http://schemas.microsoft.com/office/drawing/2014/main" id="{95C203AB-6CB0-4479-9095-14C2C742E7AF}"/>
                </a:ext>
              </a:extLst>
            </p:cNvPr>
            <p:cNvSpPr/>
            <p:nvPr/>
          </p:nvSpPr>
          <p:spPr>
            <a:xfrm>
              <a:off x="5973776" y="4547391"/>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High</a:t>
              </a:r>
            </a:p>
          </p:txBody>
        </p:sp>
        <p:sp>
          <p:nvSpPr>
            <p:cNvPr id="50" name="Rounded Rectangle 76">
              <a:extLst>
                <a:ext uri="{FF2B5EF4-FFF2-40B4-BE49-F238E27FC236}">
                  <a16:creationId xmlns:a16="http://schemas.microsoft.com/office/drawing/2014/main" id="{9ABFCEE0-BD64-4FDB-A1F1-4C281AE9A499}"/>
                </a:ext>
              </a:extLst>
            </p:cNvPr>
            <p:cNvSpPr/>
            <p:nvPr/>
          </p:nvSpPr>
          <p:spPr>
            <a:xfrm>
              <a:off x="8817996" y="4570920"/>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High</a:t>
              </a:r>
            </a:p>
          </p:txBody>
        </p:sp>
      </p:grpSp>
      <p:grpSp>
        <p:nvGrpSpPr>
          <p:cNvPr id="5" name="Group 4">
            <a:extLst>
              <a:ext uri="{FF2B5EF4-FFF2-40B4-BE49-F238E27FC236}">
                <a16:creationId xmlns:a16="http://schemas.microsoft.com/office/drawing/2014/main" id="{5FC3375C-0D00-49A2-992A-642944C50784}"/>
              </a:ext>
            </a:extLst>
          </p:cNvPr>
          <p:cNvGrpSpPr/>
          <p:nvPr/>
        </p:nvGrpSpPr>
        <p:grpSpPr>
          <a:xfrm>
            <a:off x="475130" y="3397905"/>
            <a:ext cx="11247178" cy="950325"/>
            <a:chOff x="475130" y="3397905"/>
            <a:chExt cx="11247178" cy="950325"/>
          </a:xfrm>
        </p:grpSpPr>
        <p:sp>
          <p:nvSpPr>
            <p:cNvPr id="10" name="Vijfhoek 51">
              <a:extLst>
                <a:ext uri="{FF2B5EF4-FFF2-40B4-BE49-F238E27FC236}">
                  <a16:creationId xmlns:a16="http://schemas.microsoft.com/office/drawing/2014/main" id="{F57C9E4A-3178-48A9-AA85-73FE1979BEDB}"/>
                </a:ext>
              </a:extLst>
            </p:cNvPr>
            <p:cNvSpPr/>
            <p:nvPr/>
          </p:nvSpPr>
          <p:spPr>
            <a:xfrm>
              <a:off x="475130" y="3397905"/>
              <a:ext cx="11247178" cy="928392"/>
            </a:xfrm>
            <a:prstGeom prst="homePlate">
              <a:avLst>
                <a:gd name="adj" fmla="val 0"/>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Nexa Bold" panose="02000000000000000000" pitchFamily="2" charset="77"/>
              </a:endParaRPr>
            </a:p>
          </p:txBody>
        </p:sp>
        <p:sp>
          <p:nvSpPr>
            <p:cNvPr id="18" name="Rectangle 17">
              <a:extLst>
                <a:ext uri="{FF2B5EF4-FFF2-40B4-BE49-F238E27FC236}">
                  <a16:creationId xmlns:a16="http://schemas.microsoft.com/office/drawing/2014/main" id="{C3D7F4ED-C46D-49C8-83CC-67E421D4619F}"/>
                </a:ext>
              </a:extLst>
            </p:cNvPr>
            <p:cNvSpPr/>
            <p:nvPr/>
          </p:nvSpPr>
          <p:spPr>
            <a:xfrm>
              <a:off x="761360" y="3692379"/>
              <a:ext cx="2502540" cy="338554"/>
            </a:xfrm>
            <a:prstGeom prst="rect">
              <a:avLst/>
            </a:prstGeom>
          </p:spPr>
          <p:txBody>
            <a:bodyPr wrap="square">
              <a:spAutoFit/>
            </a:bodyPr>
            <a:lstStyle/>
            <a:p>
              <a:pPr fontAlgn="t"/>
              <a:r>
                <a:rPr lang="nl-NL" sz="1600" b="1" dirty="0">
                  <a:solidFill>
                    <a:schemeClr val="bg1"/>
                  </a:solidFill>
                  <a:latin typeface="Nexa" charset="0"/>
                  <a:ea typeface="Nexa" charset="0"/>
                  <a:cs typeface="Nexa" charset="0"/>
                </a:rPr>
                <a:t>Zuid</a:t>
              </a:r>
            </a:p>
          </p:txBody>
        </p:sp>
        <p:sp>
          <p:nvSpPr>
            <p:cNvPr id="41" name="Rounded Rectangle 76">
              <a:extLst>
                <a:ext uri="{FF2B5EF4-FFF2-40B4-BE49-F238E27FC236}">
                  <a16:creationId xmlns:a16="http://schemas.microsoft.com/office/drawing/2014/main" id="{B2A63A12-335A-4F09-8880-F0B74FC79FCD}"/>
                </a:ext>
              </a:extLst>
            </p:cNvPr>
            <p:cNvSpPr/>
            <p:nvPr/>
          </p:nvSpPr>
          <p:spPr>
            <a:xfrm>
              <a:off x="3406990" y="3414352"/>
              <a:ext cx="1320802" cy="895695"/>
            </a:xfrm>
            <a:prstGeom prst="roundRect">
              <a:avLst>
                <a:gd name="adj" fmla="val 50000"/>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Focus</a:t>
              </a:r>
            </a:p>
          </p:txBody>
        </p:sp>
        <p:sp>
          <p:nvSpPr>
            <p:cNvPr id="45" name="Rounded Rectangle 76">
              <a:extLst>
                <a:ext uri="{FF2B5EF4-FFF2-40B4-BE49-F238E27FC236}">
                  <a16:creationId xmlns:a16="http://schemas.microsoft.com/office/drawing/2014/main" id="{B14851CD-E6DF-496D-B848-2149BEEB4702}"/>
                </a:ext>
              </a:extLst>
            </p:cNvPr>
            <p:cNvSpPr/>
            <p:nvPr/>
          </p:nvSpPr>
          <p:spPr>
            <a:xfrm>
              <a:off x="6004786" y="3437360"/>
              <a:ext cx="1320802" cy="895695"/>
            </a:xfrm>
            <a:prstGeom prst="roundRect">
              <a:avLst>
                <a:gd name="adj" fmla="val 50000"/>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High</a:t>
              </a:r>
            </a:p>
          </p:txBody>
        </p:sp>
        <p:sp>
          <p:nvSpPr>
            <p:cNvPr id="51" name="Rounded Rectangle 76">
              <a:extLst>
                <a:ext uri="{FF2B5EF4-FFF2-40B4-BE49-F238E27FC236}">
                  <a16:creationId xmlns:a16="http://schemas.microsoft.com/office/drawing/2014/main" id="{0CA666DC-A7E4-4714-92C6-2F7B2EC1D694}"/>
                </a:ext>
              </a:extLst>
            </p:cNvPr>
            <p:cNvSpPr/>
            <p:nvPr/>
          </p:nvSpPr>
          <p:spPr>
            <a:xfrm>
              <a:off x="8817996" y="3452535"/>
              <a:ext cx="1320802" cy="895695"/>
            </a:xfrm>
            <a:prstGeom prst="roundRect">
              <a:avLst>
                <a:gd name="adj" fmla="val 50000"/>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xa Bold" panose="02000000000000000000" pitchFamily="2" charset="77"/>
                </a:rPr>
                <a:t>Medium</a:t>
              </a:r>
            </a:p>
          </p:txBody>
        </p:sp>
      </p:grpSp>
    </p:spTree>
    <p:extLst>
      <p:ext uri="{BB962C8B-B14F-4D97-AF65-F5344CB8AC3E}">
        <p14:creationId xmlns:p14="http://schemas.microsoft.com/office/powerpoint/2010/main" val="92340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500"/>
                            </p:stCondLst>
                            <p:childTnLst>
                              <p:par>
                                <p:cTn id="17" presetID="53" presetClass="entr" presetSubtype="16" fill="hold" nodeType="after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500"/>
                            </p:stCondLst>
                            <p:childTnLst>
                              <p:par>
                                <p:cTn id="23" presetID="26" presetClass="emph" presetSubtype="0" fill="hold" nodeType="afterEffect">
                                  <p:stCondLst>
                                    <p:cond delay="0"/>
                                  </p:stCondLst>
                                  <p:childTnLst>
                                    <p:animEffect transition="out" filter="fade">
                                      <p:cBhvr>
                                        <p:cTn id="24" dur="500" tmFilter="0, 0; .2, .5; .8, .5; 1, 0"/>
                                        <p:tgtEl>
                                          <p:spTgt spid="8"/>
                                        </p:tgtEl>
                                      </p:cBhvr>
                                    </p:animEffect>
                                    <p:animScale>
                                      <p:cBhvr>
                                        <p:cTn id="25" dur="250" autoRev="1" fill="hold"/>
                                        <p:tgtEl>
                                          <p:spTgt spid="8"/>
                                        </p:tgtEl>
                                      </p:cBhvr>
                                      <p:by x="105000" y="105000"/>
                                    </p:animScale>
                                  </p:childTnLst>
                                </p:cTn>
                              </p:par>
                            </p:childTnLst>
                          </p:cTn>
                        </p:par>
                        <p:par>
                          <p:cTn id="26" fill="hold">
                            <p:stCondLst>
                              <p:cond delay="3000"/>
                            </p:stCondLst>
                            <p:childTnLst>
                              <p:par>
                                <p:cTn id="27" presetID="53" presetClass="entr" presetSubtype="16"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childTnLst>
                          </p:cTn>
                        </p:par>
                        <p:par>
                          <p:cTn id="32" fill="hold">
                            <p:stCondLst>
                              <p:cond delay="3500"/>
                            </p:stCondLst>
                            <p:childTnLst>
                              <p:par>
                                <p:cTn id="33" presetID="26" presetClass="emph" presetSubtype="0" fill="hold" nodeType="afterEffect">
                                  <p:stCondLst>
                                    <p:cond delay="0"/>
                                  </p:stCondLst>
                                  <p:childTnLst>
                                    <p:animEffect transition="out" filter="fade">
                                      <p:cBhvr>
                                        <p:cTn id="34" dur="500" tmFilter="0, 0; .2, .5; .8, .5; 1, 0"/>
                                        <p:tgtEl>
                                          <p:spTgt spid="32"/>
                                        </p:tgtEl>
                                      </p:cBhvr>
                                    </p:animEffect>
                                    <p:animScale>
                                      <p:cBhvr>
                                        <p:cTn id="35"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256285F-ACE4-4816-891C-54E9C2F9B830}"/>
              </a:ext>
            </a:extLst>
          </p:cNvPr>
          <p:cNvSpPr/>
          <p:nvPr/>
        </p:nvSpPr>
        <p:spPr>
          <a:xfrm>
            <a:off x="20" y="21342"/>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solidFill>
                <a:schemeClr val="bg1"/>
              </a:solidFill>
              <a:latin typeface="Nexa Bold"/>
            </a:endParaRPr>
          </a:p>
        </p:txBody>
      </p:sp>
      <p:pic>
        <p:nvPicPr>
          <p:cNvPr id="33" name="Picture 32" descr="Target with various rings of accuracy">
            <a:extLst>
              <a:ext uri="{FF2B5EF4-FFF2-40B4-BE49-F238E27FC236}">
                <a16:creationId xmlns:a16="http://schemas.microsoft.com/office/drawing/2014/main" id="{A32BA81F-A68C-45D3-A80A-76AE88AF57EB}"/>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73427" y="810984"/>
            <a:ext cx="12215633" cy="6858000"/>
          </a:xfrm>
          <a:prstGeom prst="rect">
            <a:avLst/>
          </a:prstGeom>
        </p:spPr>
      </p:pic>
      <p:sp>
        <p:nvSpPr>
          <p:cNvPr id="8" name="Rectangle 7">
            <a:extLst>
              <a:ext uri="{FF2B5EF4-FFF2-40B4-BE49-F238E27FC236}">
                <a16:creationId xmlns:a16="http://schemas.microsoft.com/office/drawing/2014/main" id="{656AB01F-4998-486E-8AAC-26120EA56FBB}"/>
              </a:ext>
            </a:extLst>
          </p:cNvPr>
          <p:cNvSpPr/>
          <p:nvPr/>
        </p:nvSpPr>
        <p:spPr>
          <a:xfrm>
            <a:off x="2548114" y="142697"/>
            <a:ext cx="6617109" cy="77674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latin typeface="Nexa Bold"/>
              </a:rPr>
              <a:t>RECOMMENDATION</a:t>
            </a:r>
            <a:endParaRPr lang="en-NL" sz="3200" dirty="0">
              <a:latin typeface="Nexa Bold"/>
            </a:endParaRPr>
          </a:p>
        </p:txBody>
      </p:sp>
      <p:sp>
        <p:nvSpPr>
          <p:cNvPr id="13" name="Titel 1">
            <a:extLst>
              <a:ext uri="{FF2B5EF4-FFF2-40B4-BE49-F238E27FC236}">
                <a16:creationId xmlns:a16="http://schemas.microsoft.com/office/drawing/2014/main" id="{6F6193EE-5323-45C7-9EDE-50D09C00A4E4}"/>
              </a:ext>
            </a:extLst>
          </p:cNvPr>
          <p:cNvSpPr txBox="1">
            <a:spLocks/>
          </p:cNvSpPr>
          <p:nvPr/>
        </p:nvSpPr>
        <p:spPr>
          <a:xfrm>
            <a:off x="1063842" y="1482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nl-NL" dirty="0">
              <a:solidFill>
                <a:srgbClr val="94D4C8"/>
              </a:solidFill>
              <a:latin typeface="Nexa Bold" panose="02000000000000000000" pitchFamily="2" charset="77"/>
            </a:endParaRPr>
          </a:p>
        </p:txBody>
      </p:sp>
      <p:sp>
        <p:nvSpPr>
          <p:cNvPr id="14" name="Rechthoek 5">
            <a:extLst>
              <a:ext uri="{FF2B5EF4-FFF2-40B4-BE49-F238E27FC236}">
                <a16:creationId xmlns:a16="http://schemas.microsoft.com/office/drawing/2014/main" id="{EDF24A80-E7B9-4808-98D1-7280E7ED6AA5}"/>
              </a:ext>
            </a:extLst>
          </p:cNvPr>
          <p:cNvSpPr/>
          <p:nvPr/>
        </p:nvSpPr>
        <p:spPr>
          <a:xfrm>
            <a:off x="8362919" y="1163473"/>
            <a:ext cx="4470400" cy="76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000" dirty="0">
              <a:latin typeface="Nexa Bold" panose="02000000000000000000" pitchFamily="2" charset="77"/>
            </a:endParaRPr>
          </a:p>
          <a:p>
            <a:r>
              <a:rPr lang="en" sz="2400" dirty="0">
                <a:latin typeface="Nexa Bold" panose="02000000000000000000" pitchFamily="2" charset="77"/>
              </a:rPr>
              <a:t>Oost</a:t>
            </a:r>
          </a:p>
          <a:p>
            <a:r>
              <a:rPr lang="en" i="1" dirty="0">
                <a:latin typeface="Nexa Light" charset="0"/>
                <a:ea typeface="Nexa Light" charset="0"/>
                <a:cs typeface="Nexa Light" charset="0"/>
              </a:rPr>
              <a:t>Most Sustainable area to live in</a:t>
            </a:r>
          </a:p>
        </p:txBody>
      </p:sp>
      <p:sp>
        <p:nvSpPr>
          <p:cNvPr id="15" name="Rechthoek 16">
            <a:extLst>
              <a:ext uri="{FF2B5EF4-FFF2-40B4-BE49-F238E27FC236}">
                <a16:creationId xmlns:a16="http://schemas.microsoft.com/office/drawing/2014/main" id="{CBD72BC0-DCF8-4E82-8257-E7CF407C436D}"/>
              </a:ext>
            </a:extLst>
          </p:cNvPr>
          <p:cNvSpPr/>
          <p:nvPr/>
        </p:nvSpPr>
        <p:spPr>
          <a:xfrm>
            <a:off x="8172884" y="2865011"/>
            <a:ext cx="3869322" cy="76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dirty="0">
                <a:latin typeface="Nexa Light" charset="0"/>
                <a:ea typeface="Nexa Light" charset="0"/>
                <a:cs typeface="Nexa Light" charset="0"/>
              </a:rPr>
              <a:t>ZuidOost</a:t>
            </a:r>
          </a:p>
          <a:p>
            <a:r>
              <a:rPr lang="nl-NL" i="1" dirty="0">
                <a:latin typeface="Nexa Light" charset="0"/>
                <a:ea typeface="Nexa Light" charset="0"/>
                <a:cs typeface="Nexa Light" charset="0"/>
              </a:rPr>
              <a:t>Area to focus</a:t>
            </a:r>
          </a:p>
          <a:p>
            <a:r>
              <a:rPr lang="nl-NL" i="1" dirty="0">
                <a:solidFill>
                  <a:srgbClr val="002060"/>
                </a:solidFill>
                <a:latin typeface="Nexa Light" charset="0"/>
                <a:ea typeface="Nexa Light" charset="0"/>
                <a:cs typeface="Nexa Light" charset="0"/>
              </a:rPr>
              <a:t>It is an upcoming city which has just started developing </a:t>
            </a:r>
          </a:p>
        </p:txBody>
      </p:sp>
      <p:sp>
        <p:nvSpPr>
          <p:cNvPr id="16" name="Rechthoek 17">
            <a:extLst>
              <a:ext uri="{FF2B5EF4-FFF2-40B4-BE49-F238E27FC236}">
                <a16:creationId xmlns:a16="http://schemas.microsoft.com/office/drawing/2014/main" id="{2EB3E62D-2176-4FAF-B6E5-E3489C1A41D5}"/>
              </a:ext>
            </a:extLst>
          </p:cNvPr>
          <p:cNvSpPr/>
          <p:nvPr/>
        </p:nvSpPr>
        <p:spPr>
          <a:xfrm>
            <a:off x="8172884" y="4112342"/>
            <a:ext cx="3641075" cy="1742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000" dirty="0">
                <a:solidFill>
                  <a:schemeClr val="bg1"/>
                </a:solidFill>
                <a:latin typeface="Nexa Bold" panose="02000000000000000000" pitchFamily="2" charset="77"/>
              </a:rPr>
              <a:t>Centrum</a:t>
            </a:r>
          </a:p>
          <a:p>
            <a:r>
              <a:rPr lang="nl-NL" dirty="0">
                <a:latin typeface="Nexa Light" charset="0"/>
                <a:ea typeface="Nexa Light" charset="0"/>
                <a:cs typeface="Nexa Light" charset="0"/>
              </a:rPr>
              <a:t>Area to focus</a:t>
            </a:r>
          </a:p>
          <a:p>
            <a:r>
              <a:rPr lang="nl-NL" i="1" dirty="0">
                <a:solidFill>
                  <a:srgbClr val="002060"/>
                </a:solidFill>
                <a:latin typeface="Nexa Light" charset="0"/>
                <a:ea typeface="Nexa Light" charset="0"/>
                <a:cs typeface="Nexa Light" charset="0"/>
              </a:rPr>
              <a:t>Presence of historical building can be cause of more electric consumption but it can be upped by putting more solar panels</a:t>
            </a:r>
          </a:p>
        </p:txBody>
      </p:sp>
      <p:cxnSp>
        <p:nvCxnSpPr>
          <p:cNvPr id="18" name="Straight Connector 17">
            <a:extLst>
              <a:ext uri="{FF2B5EF4-FFF2-40B4-BE49-F238E27FC236}">
                <a16:creationId xmlns:a16="http://schemas.microsoft.com/office/drawing/2014/main" id="{A0D008E5-1BE9-47C9-905A-6876E7BB61C2}"/>
              </a:ext>
            </a:extLst>
          </p:cNvPr>
          <p:cNvCxnSpPr>
            <a:cxnSpLocks/>
          </p:cNvCxnSpPr>
          <p:nvPr/>
        </p:nvCxnSpPr>
        <p:spPr>
          <a:xfrm>
            <a:off x="6438900" y="1366684"/>
            <a:ext cx="0" cy="5491316"/>
          </a:xfrm>
          <a:prstGeom prst="line">
            <a:avLst/>
          </a:prstGeom>
          <a:ln w="28575">
            <a:solidFill>
              <a:srgbClr val="53B4A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A8AFDA-E32A-4A4D-B4BA-1BEBB0A78DCC}"/>
              </a:ext>
            </a:extLst>
          </p:cNvPr>
          <p:cNvCxnSpPr/>
          <p:nvPr/>
        </p:nvCxnSpPr>
        <p:spPr>
          <a:xfrm>
            <a:off x="6438900" y="1583338"/>
            <a:ext cx="1733984" cy="0"/>
          </a:xfrm>
          <a:prstGeom prst="line">
            <a:avLst/>
          </a:prstGeom>
          <a:ln w="28575">
            <a:solidFill>
              <a:srgbClr val="53B4A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2B632CC-96CD-45D7-B3E2-DCCA2D1BA3B2}"/>
              </a:ext>
            </a:extLst>
          </p:cNvPr>
          <p:cNvCxnSpPr/>
          <p:nvPr/>
        </p:nvCxnSpPr>
        <p:spPr>
          <a:xfrm>
            <a:off x="6438900" y="3141958"/>
            <a:ext cx="1733984" cy="0"/>
          </a:xfrm>
          <a:prstGeom prst="line">
            <a:avLst/>
          </a:prstGeom>
          <a:ln w="28575">
            <a:solidFill>
              <a:srgbClr val="53B4AD"/>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20F2ACC-2100-461D-AC82-094EBCD33523}"/>
              </a:ext>
            </a:extLst>
          </p:cNvPr>
          <p:cNvCxnSpPr/>
          <p:nvPr/>
        </p:nvCxnSpPr>
        <p:spPr>
          <a:xfrm>
            <a:off x="6438900" y="4363343"/>
            <a:ext cx="1733984" cy="0"/>
          </a:xfrm>
          <a:prstGeom prst="line">
            <a:avLst/>
          </a:prstGeom>
          <a:ln w="28575">
            <a:solidFill>
              <a:srgbClr val="53B4AD"/>
            </a:solidFill>
          </a:ln>
        </p:spPr>
        <p:style>
          <a:lnRef idx="1">
            <a:schemeClr val="accent1"/>
          </a:lnRef>
          <a:fillRef idx="0">
            <a:schemeClr val="accent1"/>
          </a:fillRef>
          <a:effectRef idx="0">
            <a:schemeClr val="accent1"/>
          </a:effectRef>
          <a:fontRef idx="minor">
            <a:schemeClr val="tx1"/>
          </a:fontRef>
        </p:style>
      </p:cxnSp>
      <p:pic>
        <p:nvPicPr>
          <p:cNvPr id="29" name="Picture 28" descr="A picture containing text, map&#10;&#10;Description automatically generated">
            <a:extLst>
              <a:ext uri="{FF2B5EF4-FFF2-40B4-BE49-F238E27FC236}">
                <a16:creationId xmlns:a16="http://schemas.microsoft.com/office/drawing/2014/main" id="{F3F04D8A-466C-4663-B218-BEDD7BF65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3" y="1161088"/>
            <a:ext cx="6690761" cy="5534903"/>
          </a:xfrm>
          <a:prstGeom prst="rect">
            <a:avLst/>
          </a:prstGeom>
        </p:spPr>
      </p:pic>
    </p:spTree>
    <p:extLst>
      <p:ext uri="{BB962C8B-B14F-4D97-AF65-F5344CB8AC3E}">
        <p14:creationId xmlns:p14="http://schemas.microsoft.com/office/powerpoint/2010/main" val="3524943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blockchain network background">
            <a:extLst>
              <a:ext uri="{FF2B5EF4-FFF2-40B4-BE49-F238E27FC236}">
                <a16:creationId xmlns:a16="http://schemas.microsoft.com/office/drawing/2014/main" id="{1E78D33A-59D8-466E-B8D1-3AF985621D0E}"/>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CB1F8898-4FF7-4893-97FC-EF8944095F21}"/>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latin typeface="Nexa Bold"/>
            </a:endParaRPr>
          </a:p>
        </p:txBody>
      </p:sp>
      <p:sp>
        <p:nvSpPr>
          <p:cNvPr id="11" name="Rectangle 10">
            <a:extLst>
              <a:ext uri="{FF2B5EF4-FFF2-40B4-BE49-F238E27FC236}">
                <a16:creationId xmlns:a16="http://schemas.microsoft.com/office/drawing/2014/main" id="{DD424D05-FDE9-4C0A-A15F-72060160BCE6}"/>
              </a:ext>
            </a:extLst>
          </p:cNvPr>
          <p:cNvSpPr/>
          <p:nvPr/>
        </p:nvSpPr>
        <p:spPr>
          <a:xfrm>
            <a:off x="725150" y="1410591"/>
            <a:ext cx="4011561" cy="2212258"/>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dirty="0"/>
          </a:p>
        </p:txBody>
      </p:sp>
      <p:sp>
        <p:nvSpPr>
          <p:cNvPr id="15" name="Rectangle 14">
            <a:extLst>
              <a:ext uri="{FF2B5EF4-FFF2-40B4-BE49-F238E27FC236}">
                <a16:creationId xmlns:a16="http://schemas.microsoft.com/office/drawing/2014/main" id="{010EF57E-D62F-4807-8608-FDB5814B0BEA}"/>
              </a:ext>
            </a:extLst>
          </p:cNvPr>
          <p:cNvSpPr/>
          <p:nvPr/>
        </p:nvSpPr>
        <p:spPr>
          <a:xfrm>
            <a:off x="5099563" y="1410592"/>
            <a:ext cx="6091084" cy="2212258"/>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pic>
        <p:nvPicPr>
          <p:cNvPr id="16" name="Picture 2">
            <a:extLst>
              <a:ext uri="{FF2B5EF4-FFF2-40B4-BE49-F238E27FC236}">
                <a16:creationId xmlns:a16="http://schemas.microsoft.com/office/drawing/2014/main" id="{334A3C64-B4CB-40E7-A2FD-59590ABA2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91" y="1290484"/>
            <a:ext cx="3856088" cy="24524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lose up of a logo&#10;&#10;Description automatically generated">
            <a:extLst>
              <a:ext uri="{FF2B5EF4-FFF2-40B4-BE49-F238E27FC236}">
                <a16:creationId xmlns:a16="http://schemas.microsoft.com/office/drawing/2014/main" id="{BAE2D453-F60A-4F57-9370-7693E0A23F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4981" y="-344130"/>
            <a:ext cx="6708502" cy="5904000"/>
          </a:xfrm>
          <a:prstGeom prst="rect">
            <a:avLst/>
          </a:prstGeom>
        </p:spPr>
      </p:pic>
    </p:spTree>
    <p:extLst>
      <p:ext uri="{BB962C8B-B14F-4D97-AF65-F5344CB8AC3E}">
        <p14:creationId xmlns:p14="http://schemas.microsoft.com/office/powerpoint/2010/main" val="4239450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Modelling residential solid waste production in Amsterdam-Oost ...">
            <a:extLst>
              <a:ext uri="{FF2B5EF4-FFF2-40B4-BE49-F238E27FC236}">
                <a16:creationId xmlns:a16="http://schemas.microsoft.com/office/drawing/2014/main" id="{090C97CB-BE62-4120-BB22-6A9D246CB3FD}"/>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1635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C31458E-1ECB-4950-B742-DE5E87134B57}"/>
              </a:ext>
            </a:extLst>
          </p:cNvPr>
          <p:cNvSpPr/>
          <p:nvPr/>
        </p:nvSpPr>
        <p:spPr>
          <a:xfrm>
            <a:off x="20" y="-1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latin typeface="Nexa Bold"/>
            </a:endParaRPr>
          </a:p>
        </p:txBody>
      </p:sp>
      <p:sp>
        <p:nvSpPr>
          <p:cNvPr id="2" name="TextBox 1">
            <a:extLst>
              <a:ext uri="{FF2B5EF4-FFF2-40B4-BE49-F238E27FC236}">
                <a16:creationId xmlns:a16="http://schemas.microsoft.com/office/drawing/2014/main" id="{999EA77E-1C02-42EC-8F09-463AB4C49CE9}"/>
              </a:ext>
            </a:extLst>
          </p:cNvPr>
          <p:cNvSpPr txBox="1"/>
          <p:nvPr/>
        </p:nvSpPr>
        <p:spPr>
          <a:xfrm>
            <a:off x="4714240" y="2011680"/>
            <a:ext cx="2763520" cy="1862048"/>
          </a:xfrm>
          <a:prstGeom prst="rect">
            <a:avLst/>
          </a:prstGeom>
          <a:noFill/>
        </p:spPr>
        <p:txBody>
          <a:bodyPr wrap="square" rtlCol="0">
            <a:spAutoFit/>
          </a:bodyPr>
          <a:lstStyle/>
          <a:p>
            <a:r>
              <a:rPr lang="en-GB" sz="11500" b="1" dirty="0">
                <a:solidFill>
                  <a:schemeClr val="bg1"/>
                </a:solidFill>
                <a:latin typeface="Nexa Bold"/>
              </a:rPr>
              <a:t>60%</a:t>
            </a:r>
            <a:endParaRPr lang="en-NL" sz="11500" b="1" dirty="0">
              <a:solidFill>
                <a:schemeClr val="bg1"/>
              </a:solidFill>
            </a:endParaRPr>
          </a:p>
        </p:txBody>
      </p:sp>
      <p:sp>
        <p:nvSpPr>
          <p:cNvPr id="4" name="TextBox 3">
            <a:extLst>
              <a:ext uri="{FF2B5EF4-FFF2-40B4-BE49-F238E27FC236}">
                <a16:creationId xmlns:a16="http://schemas.microsoft.com/office/drawing/2014/main" id="{BBEBD5B2-5297-447F-B936-C620C3CD1B4E}"/>
              </a:ext>
            </a:extLst>
          </p:cNvPr>
          <p:cNvSpPr txBox="1"/>
          <p:nvPr/>
        </p:nvSpPr>
        <p:spPr>
          <a:xfrm>
            <a:off x="2875280" y="3718682"/>
            <a:ext cx="7447280" cy="738664"/>
          </a:xfrm>
          <a:prstGeom prst="rect">
            <a:avLst/>
          </a:prstGeom>
          <a:noFill/>
        </p:spPr>
        <p:txBody>
          <a:bodyPr wrap="square" rtlCol="0">
            <a:spAutoFit/>
          </a:bodyPr>
          <a:lstStyle/>
          <a:p>
            <a:r>
              <a:rPr lang="en-GB" sz="2400" dirty="0">
                <a:solidFill>
                  <a:schemeClr val="bg1"/>
                </a:solidFill>
                <a:latin typeface="Nexa Bold"/>
              </a:rPr>
              <a:t>Items you throw could actually be recycled</a:t>
            </a:r>
            <a:endParaRPr lang="en-NL" sz="2400" dirty="0">
              <a:solidFill>
                <a:schemeClr val="bg1"/>
              </a:solidFill>
              <a:latin typeface="Nexa Bold"/>
            </a:endParaRPr>
          </a:p>
          <a:p>
            <a:endParaRPr lang="en-NL" dirty="0"/>
          </a:p>
        </p:txBody>
      </p:sp>
    </p:spTree>
    <p:extLst>
      <p:ext uri="{BB962C8B-B14F-4D97-AF65-F5344CB8AC3E}">
        <p14:creationId xmlns:p14="http://schemas.microsoft.com/office/powerpoint/2010/main" val="495277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blockchain network background">
            <a:extLst>
              <a:ext uri="{FF2B5EF4-FFF2-40B4-BE49-F238E27FC236}">
                <a16:creationId xmlns:a16="http://schemas.microsoft.com/office/drawing/2014/main" id="{1E78D33A-59D8-466E-B8D1-3AF985621D0E}"/>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CB1F8898-4FF7-4893-97FC-EF8944095F21}"/>
              </a:ext>
            </a:extLst>
          </p:cNvPr>
          <p:cNvSpPr/>
          <p:nvPr/>
        </p:nvSpPr>
        <p:spPr>
          <a:xfrm>
            <a:off x="-1" y="1806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latin typeface="Nexa Bold"/>
            </a:endParaRPr>
          </a:p>
        </p:txBody>
      </p:sp>
      <p:pic>
        <p:nvPicPr>
          <p:cNvPr id="6" name="Picture 5" descr="A picture containing drawing, mug&#10;&#10;Description automatically generated">
            <a:extLst>
              <a:ext uri="{FF2B5EF4-FFF2-40B4-BE49-F238E27FC236}">
                <a16:creationId xmlns:a16="http://schemas.microsoft.com/office/drawing/2014/main" id="{F9DD5E10-FD62-4B38-90CA-B1653202E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701" y="2699723"/>
            <a:ext cx="9221303" cy="1458554"/>
          </a:xfrm>
          <a:prstGeom prst="rect">
            <a:avLst/>
          </a:prstGeom>
        </p:spPr>
      </p:pic>
    </p:spTree>
    <p:extLst>
      <p:ext uri="{BB962C8B-B14F-4D97-AF65-F5344CB8AC3E}">
        <p14:creationId xmlns:p14="http://schemas.microsoft.com/office/powerpoint/2010/main" val="4113824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Person working late at the office">
            <a:extLst>
              <a:ext uri="{FF2B5EF4-FFF2-40B4-BE49-F238E27FC236}">
                <a16:creationId xmlns:a16="http://schemas.microsoft.com/office/drawing/2014/main" id="{926A15EB-69BD-4F8C-8BA6-CD0D2F3D336A}"/>
              </a:ext>
            </a:extLst>
          </p:cNvPr>
          <p:cNvPicPr>
            <a:picLocks noChangeAspect="1"/>
          </p:cNvPicPr>
          <p:nvPr/>
        </p:nvPicPr>
        <p:blipFill rotWithShape="1">
          <a:blip r:embed="rId3">
            <a:duotone>
              <a:schemeClr val="accent1">
                <a:shade val="45000"/>
                <a:satMod val="135000"/>
              </a:schemeClr>
              <a:prstClr val="white"/>
            </a:duotone>
            <a:alphaModFix/>
            <a:extLst>
              <a:ext uri="{28A0092B-C50C-407E-A947-70E740481C1C}">
                <a14:useLocalDpi xmlns:a14="http://schemas.microsoft.com/office/drawing/2010/main" val="0"/>
              </a:ext>
            </a:extLst>
          </a:blip>
          <a:srcRect b="15730"/>
          <a:stretch/>
        </p:blipFill>
        <p:spPr>
          <a:xfrm>
            <a:off x="20" y="10"/>
            <a:ext cx="12191980" cy="6857989"/>
          </a:xfrm>
          <a:prstGeom prst="rect">
            <a:avLst/>
          </a:prstGeom>
        </p:spPr>
      </p:pic>
      <p:sp>
        <p:nvSpPr>
          <p:cNvPr id="8" name="Freeform: Shape 7">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0D249B-9D48-4440-A966-E2C167E4C6B6}"/>
              </a:ext>
            </a:extLst>
          </p:cNvPr>
          <p:cNvSpPr/>
          <p:nvPr/>
        </p:nvSpPr>
        <p:spPr>
          <a:xfrm>
            <a:off x="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latin typeface="Nexa Bold"/>
            </a:endParaRPr>
          </a:p>
        </p:txBody>
      </p:sp>
      <p:sp>
        <p:nvSpPr>
          <p:cNvPr id="4" name="Rectangle 3">
            <a:extLst>
              <a:ext uri="{FF2B5EF4-FFF2-40B4-BE49-F238E27FC236}">
                <a16:creationId xmlns:a16="http://schemas.microsoft.com/office/drawing/2014/main" id="{97AE06FA-FCB5-45EC-81FF-82497375217A}"/>
              </a:ext>
            </a:extLst>
          </p:cNvPr>
          <p:cNvSpPr/>
          <p:nvPr/>
        </p:nvSpPr>
        <p:spPr>
          <a:xfrm>
            <a:off x="3437738" y="2102348"/>
            <a:ext cx="3329758" cy="1569660"/>
          </a:xfrm>
          <a:prstGeom prst="rect">
            <a:avLst/>
          </a:prstGeom>
        </p:spPr>
        <p:txBody>
          <a:bodyPr wrap="none">
            <a:spAutoFit/>
          </a:bodyPr>
          <a:lstStyle/>
          <a:p>
            <a:r>
              <a:rPr lang="en-GB" sz="9600" b="1" dirty="0">
                <a:solidFill>
                  <a:schemeClr val="bg1"/>
                </a:solidFill>
                <a:latin typeface="Nexa Bold"/>
              </a:rPr>
              <a:t>6-10%</a:t>
            </a:r>
            <a:endParaRPr lang="en-NL" sz="9600" b="1" dirty="0">
              <a:solidFill>
                <a:schemeClr val="bg1"/>
              </a:solidFill>
            </a:endParaRPr>
          </a:p>
        </p:txBody>
      </p:sp>
      <p:sp>
        <p:nvSpPr>
          <p:cNvPr id="11" name="TextBox 10">
            <a:extLst>
              <a:ext uri="{FF2B5EF4-FFF2-40B4-BE49-F238E27FC236}">
                <a16:creationId xmlns:a16="http://schemas.microsoft.com/office/drawing/2014/main" id="{5BCB3301-EEFD-40B2-A1F8-62A856E1D7DF}"/>
              </a:ext>
            </a:extLst>
          </p:cNvPr>
          <p:cNvSpPr txBox="1"/>
          <p:nvPr/>
        </p:nvSpPr>
        <p:spPr>
          <a:xfrm>
            <a:off x="3325978" y="3580568"/>
            <a:ext cx="3867302" cy="738664"/>
          </a:xfrm>
          <a:prstGeom prst="rect">
            <a:avLst/>
          </a:prstGeom>
          <a:noFill/>
        </p:spPr>
        <p:txBody>
          <a:bodyPr wrap="square" rtlCol="0">
            <a:spAutoFit/>
          </a:bodyPr>
          <a:lstStyle/>
          <a:p>
            <a:r>
              <a:rPr lang="en-GB" sz="2400" dirty="0">
                <a:solidFill>
                  <a:schemeClr val="bg1"/>
                </a:solidFill>
                <a:latin typeface="Nexa Bold"/>
              </a:rPr>
              <a:t>World energy Consumption</a:t>
            </a:r>
            <a:endParaRPr lang="en-NL" sz="2400" dirty="0">
              <a:solidFill>
                <a:schemeClr val="bg1"/>
              </a:solidFill>
              <a:latin typeface="Nexa Bold"/>
            </a:endParaRPr>
          </a:p>
          <a:p>
            <a:endParaRPr lang="en-NL" dirty="0"/>
          </a:p>
        </p:txBody>
      </p:sp>
    </p:spTree>
    <p:extLst>
      <p:ext uri="{BB962C8B-B14F-4D97-AF65-F5344CB8AC3E}">
        <p14:creationId xmlns:p14="http://schemas.microsoft.com/office/powerpoint/2010/main" val="1139832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Path winding through a grassy field">
            <a:extLst>
              <a:ext uri="{FF2B5EF4-FFF2-40B4-BE49-F238E27FC236}">
                <a16:creationId xmlns:a16="http://schemas.microsoft.com/office/drawing/2014/main" id="{C142E1D8-4C44-4E3F-A037-D1F1151D456F}"/>
              </a:ext>
            </a:extLst>
          </p:cNvPr>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3664" b="12066"/>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BB188DAC-80B8-4F27-80B1-92C1E62962E4}"/>
              </a:ext>
            </a:extLst>
          </p:cNvPr>
          <p:cNvSpPr/>
          <p:nvPr/>
        </p:nvSpPr>
        <p:spPr>
          <a:xfrm>
            <a:off x="20" y="-1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000" dirty="0">
              <a:latin typeface="Nexa Bold"/>
            </a:endParaRPr>
          </a:p>
        </p:txBody>
      </p:sp>
      <p:sp>
        <p:nvSpPr>
          <p:cNvPr id="3" name="Flowchart: Connector 2">
            <a:extLst>
              <a:ext uri="{FF2B5EF4-FFF2-40B4-BE49-F238E27FC236}">
                <a16:creationId xmlns:a16="http://schemas.microsoft.com/office/drawing/2014/main" id="{A71BE368-45D5-4FFC-B237-1B6D31440778}"/>
              </a:ext>
            </a:extLst>
          </p:cNvPr>
          <p:cNvSpPr/>
          <p:nvPr/>
        </p:nvSpPr>
        <p:spPr>
          <a:xfrm>
            <a:off x="155055" y="2701840"/>
            <a:ext cx="2520000" cy="2520000"/>
          </a:xfrm>
          <a:prstGeom prst="flowChartConnector">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800" b="1" dirty="0">
                <a:latin typeface="Nexa Bold"/>
              </a:rPr>
              <a:t>80 % </a:t>
            </a:r>
          </a:p>
          <a:p>
            <a:pPr algn="ctr"/>
            <a:r>
              <a:rPr lang="en-GB" sz="2000" dirty="0">
                <a:latin typeface="Nexa Bold"/>
              </a:rPr>
              <a:t>waste recycled</a:t>
            </a:r>
            <a:endParaRPr lang="en-NL" sz="2000" dirty="0">
              <a:latin typeface="Nexa Bold"/>
            </a:endParaRPr>
          </a:p>
        </p:txBody>
      </p:sp>
      <p:sp>
        <p:nvSpPr>
          <p:cNvPr id="10" name="Flowchart: Connector 9">
            <a:extLst>
              <a:ext uri="{FF2B5EF4-FFF2-40B4-BE49-F238E27FC236}">
                <a16:creationId xmlns:a16="http://schemas.microsoft.com/office/drawing/2014/main" id="{295C09CB-9219-4B57-9F4F-C751C8F91766}"/>
              </a:ext>
            </a:extLst>
          </p:cNvPr>
          <p:cNvSpPr/>
          <p:nvPr/>
        </p:nvSpPr>
        <p:spPr>
          <a:xfrm>
            <a:off x="3247615" y="2701840"/>
            <a:ext cx="2520000" cy="2520000"/>
          </a:xfrm>
          <a:prstGeom prst="flowChartConnector">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000" dirty="0">
                <a:latin typeface="Nexa Bold"/>
              </a:rPr>
              <a:t>  </a:t>
            </a:r>
            <a:r>
              <a:rPr lang="en-GB" sz="2800" b="1" dirty="0">
                <a:latin typeface="Nexa Bold"/>
              </a:rPr>
              <a:t>1.3</a:t>
            </a:r>
            <a:r>
              <a:rPr lang="en-GB" sz="2000" dirty="0">
                <a:latin typeface="Nexa Bold"/>
              </a:rPr>
              <a:t> </a:t>
            </a:r>
          </a:p>
          <a:p>
            <a:pPr algn="ctr"/>
            <a:r>
              <a:rPr lang="en-GB" sz="2000" dirty="0">
                <a:latin typeface="Nexa Bold"/>
              </a:rPr>
              <a:t>bikes </a:t>
            </a:r>
          </a:p>
          <a:p>
            <a:pPr algn="ctr"/>
            <a:r>
              <a:rPr lang="en-GB" sz="2000" dirty="0">
                <a:latin typeface="Nexa Bold"/>
              </a:rPr>
              <a:t>per inhabitant.</a:t>
            </a:r>
            <a:endParaRPr lang="en-NL" sz="2000" dirty="0">
              <a:latin typeface="Nexa Bold"/>
            </a:endParaRPr>
          </a:p>
        </p:txBody>
      </p:sp>
      <p:sp>
        <p:nvSpPr>
          <p:cNvPr id="12" name="Flowchart: Connector 11">
            <a:extLst>
              <a:ext uri="{FF2B5EF4-FFF2-40B4-BE49-F238E27FC236}">
                <a16:creationId xmlns:a16="http://schemas.microsoft.com/office/drawing/2014/main" id="{548CE226-6CE4-428A-B7F2-84B00C4B28D6}"/>
              </a:ext>
            </a:extLst>
          </p:cNvPr>
          <p:cNvSpPr/>
          <p:nvPr/>
        </p:nvSpPr>
        <p:spPr>
          <a:xfrm>
            <a:off x="6340175" y="2701840"/>
            <a:ext cx="2520000" cy="2520000"/>
          </a:xfrm>
          <a:prstGeom prst="flowChartConnector">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000" dirty="0">
              <a:latin typeface="Nexa Bold"/>
            </a:endParaRPr>
          </a:p>
          <a:p>
            <a:pPr algn="ctr"/>
            <a:r>
              <a:rPr lang="en-GB" sz="2000" dirty="0">
                <a:latin typeface="Nexa Bold"/>
              </a:rPr>
              <a:t> </a:t>
            </a:r>
            <a:r>
              <a:rPr lang="en-GB" sz="2800" b="1" dirty="0">
                <a:latin typeface="Nexa Bold"/>
              </a:rPr>
              <a:t>853</a:t>
            </a:r>
            <a:r>
              <a:rPr lang="en-GB" sz="2000" dirty="0">
                <a:latin typeface="Nexa Bold"/>
              </a:rPr>
              <a:t> </a:t>
            </a:r>
          </a:p>
          <a:p>
            <a:pPr algn="ctr"/>
            <a:r>
              <a:rPr lang="en-GB" sz="2000" dirty="0">
                <a:latin typeface="Nexa Bold"/>
              </a:rPr>
              <a:t>megawatts </a:t>
            </a:r>
          </a:p>
          <a:p>
            <a:pPr algn="ctr"/>
            <a:r>
              <a:rPr lang="en-GB" sz="2000" dirty="0">
                <a:latin typeface="Nexa Bold"/>
              </a:rPr>
              <a:t>of solar power</a:t>
            </a:r>
          </a:p>
          <a:p>
            <a:pPr algn="ctr"/>
            <a:endParaRPr lang="en-NL" sz="2000" dirty="0">
              <a:latin typeface="Nexa Bold"/>
            </a:endParaRPr>
          </a:p>
        </p:txBody>
      </p:sp>
      <p:sp>
        <p:nvSpPr>
          <p:cNvPr id="14" name="Flowchart: Connector 13">
            <a:extLst>
              <a:ext uri="{FF2B5EF4-FFF2-40B4-BE49-F238E27FC236}">
                <a16:creationId xmlns:a16="http://schemas.microsoft.com/office/drawing/2014/main" id="{BEECAF2C-A1B1-4521-8D6F-4AA2B2CA3726}"/>
              </a:ext>
            </a:extLst>
          </p:cNvPr>
          <p:cNvSpPr/>
          <p:nvPr/>
        </p:nvSpPr>
        <p:spPr>
          <a:xfrm>
            <a:off x="9432735" y="2701840"/>
            <a:ext cx="2520000" cy="2520000"/>
          </a:xfrm>
          <a:prstGeom prst="flowChartConnector">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800" b="1" dirty="0">
                <a:latin typeface="Nexa Bold"/>
              </a:rPr>
              <a:t>100% </a:t>
            </a:r>
          </a:p>
          <a:p>
            <a:pPr algn="ctr"/>
            <a:r>
              <a:rPr lang="en-GB" sz="2000" dirty="0">
                <a:latin typeface="Nexa Bold"/>
              </a:rPr>
              <a:t>wind energy</a:t>
            </a:r>
          </a:p>
          <a:p>
            <a:pPr algn="ctr"/>
            <a:r>
              <a:rPr lang="en-GB" sz="2000" dirty="0">
                <a:latin typeface="Nexa Bold"/>
              </a:rPr>
              <a:t>Use in Schiphol airport </a:t>
            </a:r>
            <a:endParaRPr lang="en-NL" sz="2000" dirty="0">
              <a:latin typeface="Nexa Bold"/>
            </a:endParaRPr>
          </a:p>
        </p:txBody>
      </p:sp>
    </p:spTree>
    <p:extLst>
      <p:ext uri="{BB962C8B-B14F-4D97-AF65-F5344CB8AC3E}">
        <p14:creationId xmlns:p14="http://schemas.microsoft.com/office/powerpoint/2010/main" val="160973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2500"/>
                            </p:stCondLst>
                            <p:childTnLst>
                              <p:par>
                                <p:cTn id="14" presetID="1" presetClass="entr" presetSubtype="0" fill="hold" grpId="0" nodeType="afterEffect">
                                  <p:stCondLst>
                                    <p:cond delay="150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walking in front of a building&#10;&#10;Description automatically generated">
            <a:extLst>
              <a:ext uri="{FF2B5EF4-FFF2-40B4-BE49-F238E27FC236}">
                <a16:creationId xmlns:a16="http://schemas.microsoft.com/office/drawing/2014/main" id="{86EEBFC3-DEE1-4703-B8B4-A907CC8AEA2C}"/>
              </a:ext>
            </a:extLst>
          </p:cNvPr>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BA320FBF-7B52-420B-A3FF-214542FEF358}"/>
              </a:ext>
            </a:extLst>
          </p:cNvPr>
          <p:cNvSpPr/>
          <p:nvPr/>
        </p:nvSpPr>
        <p:spPr>
          <a:xfrm>
            <a:off x="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latin typeface="Nexa Bold"/>
            </a:endParaRPr>
          </a:p>
        </p:txBody>
      </p:sp>
      <p:pic>
        <p:nvPicPr>
          <p:cNvPr id="12" name="Graphic 11" descr="Ribbon">
            <a:extLst>
              <a:ext uri="{FF2B5EF4-FFF2-40B4-BE49-F238E27FC236}">
                <a16:creationId xmlns:a16="http://schemas.microsoft.com/office/drawing/2014/main" id="{05BC94FF-0EC8-4373-B394-5F42A751AE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32870" y="2626360"/>
            <a:ext cx="914400" cy="914400"/>
          </a:xfrm>
          <a:prstGeom prst="rect">
            <a:avLst/>
          </a:prstGeom>
        </p:spPr>
      </p:pic>
      <p:sp>
        <p:nvSpPr>
          <p:cNvPr id="13" name="Rectangle 12">
            <a:extLst>
              <a:ext uri="{FF2B5EF4-FFF2-40B4-BE49-F238E27FC236}">
                <a16:creationId xmlns:a16="http://schemas.microsoft.com/office/drawing/2014/main" id="{80951896-6D29-4BF4-96D3-E0168D76E1B5}"/>
              </a:ext>
            </a:extLst>
          </p:cNvPr>
          <p:cNvSpPr/>
          <p:nvPr/>
        </p:nvSpPr>
        <p:spPr>
          <a:xfrm>
            <a:off x="5725680" y="990600"/>
            <a:ext cx="5267439" cy="3770263"/>
          </a:xfrm>
          <a:prstGeom prst="rect">
            <a:avLst/>
          </a:prstGeom>
        </p:spPr>
        <p:txBody>
          <a:bodyPr wrap="square">
            <a:spAutoFit/>
          </a:bodyPr>
          <a:lstStyle/>
          <a:p>
            <a:pPr algn="ctr"/>
            <a:r>
              <a:rPr lang="en-GB" sz="23900" b="1" dirty="0">
                <a:solidFill>
                  <a:schemeClr val="bg1"/>
                </a:solidFill>
                <a:latin typeface="Nexa Bold"/>
              </a:rPr>
              <a:t>2</a:t>
            </a:r>
            <a:endParaRPr lang="en-NL" sz="23900" b="1" baseline="30000" dirty="0">
              <a:solidFill>
                <a:schemeClr val="bg1"/>
              </a:solidFill>
              <a:latin typeface="Nexa Bold"/>
            </a:endParaRPr>
          </a:p>
        </p:txBody>
      </p:sp>
    </p:spTree>
    <p:extLst>
      <p:ext uri="{BB962C8B-B14F-4D97-AF65-F5344CB8AC3E}">
        <p14:creationId xmlns:p14="http://schemas.microsoft.com/office/powerpoint/2010/main" val="649654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mall boat in a river&#10;&#10;Description automatically generated">
            <a:extLst>
              <a:ext uri="{FF2B5EF4-FFF2-40B4-BE49-F238E27FC236}">
                <a16:creationId xmlns:a16="http://schemas.microsoft.com/office/drawing/2014/main" id="{5C2B0D3B-F5BE-414C-9615-E87A38C7A6D2}"/>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t="4076" b="1133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BC5B021D-AAA0-4EE5-8887-B1022901A9DA}"/>
              </a:ext>
            </a:extLst>
          </p:cNvPr>
          <p:cNvSpPr/>
          <p:nvPr/>
        </p:nvSpPr>
        <p:spPr>
          <a:xfrm>
            <a:off x="0" y="0"/>
            <a:ext cx="1219198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sz="2800" dirty="0">
              <a:latin typeface="Nexa Bold"/>
            </a:endParaRPr>
          </a:p>
        </p:txBody>
      </p:sp>
      <p:sp>
        <p:nvSpPr>
          <p:cNvPr id="8" name="TextBox 7">
            <a:extLst>
              <a:ext uri="{FF2B5EF4-FFF2-40B4-BE49-F238E27FC236}">
                <a16:creationId xmlns:a16="http://schemas.microsoft.com/office/drawing/2014/main" id="{BECED5EB-8B59-4D6F-9555-D1D9151DA58C}"/>
              </a:ext>
            </a:extLst>
          </p:cNvPr>
          <p:cNvSpPr txBox="1"/>
          <p:nvPr/>
        </p:nvSpPr>
        <p:spPr>
          <a:xfrm>
            <a:off x="1859280" y="2143760"/>
            <a:ext cx="9367520" cy="2215991"/>
          </a:xfrm>
          <a:prstGeom prst="rect">
            <a:avLst/>
          </a:prstGeom>
          <a:noFill/>
        </p:spPr>
        <p:txBody>
          <a:bodyPr wrap="square" rtlCol="0">
            <a:spAutoFit/>
          </a:bodyPr>
          <a:lstStyle/>
          <a:p>
            <a:pPr algn="ctr"/>
            <a:r>
              <a:rPr lang="en-GB" sz="6000" b="1" dirty="0">
                <a:solidFill>
                  <a:schemeClr val="bg1"/>
                </a:solidFill>
                <a:latin typeface="Nexa Bold"/>
              </a:rPr>
              <a:t>Climate Neutral Amsterdam    by 2050</a:t>
            </a:r>
          </a:p>
          <a:p>
            <a:endParaRPr lang="en-NL" dirty="0"/>
          </a:p>
        </p:txBody>
      </p:sp>
    </p:spTree>
    <p:extLst>
      <p:ext uri="{BB962C8B-B14F-4D97-AF65-F5344CB8AC3E}">
        <p14:creationId xmlns:p14="http://schemas.microsoft.com/office/powerpoint/2010/main" val="1466427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1711</Words>
  <Application>Microsoft Office PowerPoint</Application>
  <PresentationFormat>Widescreen</PresentationFormat>
  <Paragraphs>417</Paragraphs>
  <Slides>50</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Calibri</vt:lpstr>
      <vt:lpstr>Calibri Light</vt:lpstr>
      <vt:lpstr>Corbel</vt:lpstr>
      <vt:lpstr>News Gothic MT</vt:lpstr>
      <vt:lpstr>Nexa</vt:lpstr>
      <vt:lpstr>Nexa Bold</vt:lpstr>
      <vt:lpstr>Nexa Light</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Are charging stations put on the right spot? </vt:lpstr>
      <vt:lpstr>PowerPoint Presentation</vt:lpstr>
      <vt:lpstr>PowerPoint Presentation</vt:lpstr>
      <vt:lpstr>PowerPoint Presentation</vt:lpstr>
      <vt:lpstr>           Are charging stations put on the right spot? </vt:lpstr>
      <vt:lpstr>PowerPoint Presentation</vt:lpstr>
      <vt:lpstr>PowerPoint Presentation</vt:lpstr>
      <vt:lpstr>           Are charging stations put on the right spot? </vt:lpstr>
      <vt:lpstr>PowerPoint Presentation</vt:lpstr>
      <vt:lpstr>PowerPoint Presentation</vt:lpstr>
      <vt:lpstr>           Are charging stations put on the right spot?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Neighbourhood comparison</vt:lpstr>
      <vt:lpstr>Neighbourhood comparison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Sudisna Lenka</dc:creator>
  <cp:lastModifiedBy>Sudisna Lenka</cp:lastModifiedBy>
  <cp:revision>24</cp:revision>
  <dcterms:created xsi:type="dcterms:W3CDTF">2020-05-25T15:02:18Z</dcterms:created>
  <dcterms:modified xsi:type="dcterms:W3CDTF">2020-05-25T16:17:00Z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